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x="18288000" cy="10287000"/>
  <p:notesSz cx="6858000" cy="9144000"/>
  <p:embeddedFontLst>
    <p:embeddedFont>
      <p:font typeface="Poppins Bold" charset="1" panose="00000800000000000000"/>
      <p:regular r:id="rId39"/>
    </p:embeddedFont>
    <p:embeddedFont>
      <p:font typeface="Agrandir" charset="1" panose="00000500000000000000"/>
      <p:regular r:id="rId40"/>
    </p:embeddedFont>
    <p:embeddedFont>
      <p:font typeface="Agrandir Bold" charset="1" panose="00000800000000000000"/>
      <p:regular r:id="rId41"/>
    </p:embeddedFont>
    <p:embeddedFont>
      <p:font typeface="Agrandir Italics" charset="1" panose="00000500000000000000"/>
      <p:regular r:id="rId42"/>
    </p:embeddedFont>
    <p:embeddedFont>
      <p:font typeface="Agrandir Bold Italics" charset="1" panose="00000800000000000000"/>
      <p:regular r:id="rId43"/>
    </p:embeddedFont>
    <p:embeddedFont>
      <p:font typeface="Agrandir Wide" charset="1" panose="00000505000000000000"/>
      <p:regular r:id="rId44"/>
    </p:embeddedFont>
    <p:embeddedFont>
      <p:font typeface="Agrandir Wide Bold" charset="1" panose="0000080500000000000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38.png" Type="http://schemas.openxmlformats.org/officeDocument/2006/relationships/image"/><Relationship Id="rId4" Target="../media/image3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38.png" Type="http://schemas.openxmlformats.org/officeDocument/2006/relationships/image"/><Relationship Id="rId4" Target="../media/image3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4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4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44.png" Type="http://schemas.openxmlformats.org/officeDocument/2006/relationships/image"/><Relationship Id="rId4" Target="../media/image4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8.png" Type="http://schemas.openxmlformats.org/officeDocument/2006/relationships/image"/><Relationship Id="rId4" Target="../media/image49.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1.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2.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3.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https://www.utgjiu.ro/revista/ec/pdf/2007-01/8_Isac%20Claudia%20.pdf" TargetMode="External" Type="http://schemas.openxmlformats.org/officeDocument/2006/relationships/hyperlink"/><Relationship Id="rId8" Target="https://www.utgjiu.ro/revista/ec/pdf/2007-01/8_Isac%20Claudia%20.pdf" TargetMode="External" Type="http://schemas.openxmlformats.org/officeDocument/2006/relationships/hyperlink"/><Relationship Id="rId9" Target="https://core.ac.uk/download/pdf/6224223.pdf" TargetMode="External" Type="http://schemas.openxmlformats.org/officeDocument/2006/relationships/hyperlink"/></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2147994" y="4081939"/>
            <a:ext cx="3413119" cy="3067540"/>
          </a:xfrm>
          <a:custGeom>
            <a:avLst/>
            <a:gdLst/>
            <a:ahLst/>
            <a:cxnLst/>
            <a:rect r="r" b="b" t="t" l="l"/>
            <a:pathLst>
              <a:path h="3067540" w="3413119">
                <a:moveTo>
                  <a:pt x="0" y="0"/>
                </a:moveTo>
                <a:lnTo>
                  <a:pt x="3413118" y="0"/>
                </a:lnTo>
                <a:lnTo>
                  <a:pt x="3413118" y="3067541"/>
                </a:lnTo>
                <a:lnTo>
                  <a:pt x="0" y="30675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722703" y="4350732"/>
            <a:ext cx="12842594" cy="2642526"/>
          </a:xfrm>
          <a:prstGeom prst="rect">
            <a:avLst/>
          </a:prstGeom>
        </p:spPr>
        <p:txBody>
          <a:bodyPr anchor="t" rtlCol="false" tIns="0" lIns="0" bIns="0" rIns="0">
            <a:spAutoFit/>
          </a:bodyPr>
          <a:lstStyle/>
          <a:p>
            <a:pPr algn="ctr">
              <a:lnSpc>
                <a:spcPts val="4090"/>
              </a:lnSpc>
            </a:pPr>
            <a:r>
              <a:rPr lang="en-US" sz="4090">
                <a:solidFill>
                  <a:srgbClr val="F8F8F8"/>
                </a:solidFill>
                <a:latin typeface="Poppins Bold"/>
              </a:rPr>
              <a:t> ANALIZA PROCESULUI DE GLOBALIZARE ȘI IMPACTUL ASUPRA ECONOMIEI. IDENTIFICAREA MODALITĂȚILOR DE ADAPTARE A SISTEMELOR ECONOMICE NAȚIONALE LA ACESTE SCHIMBĂRI.</a:t>
            </a:r>
          </a:p>
          <a:p>
            <a:pPr algn="ctr">
              <a:lnSpc>
                <a:spcPts val="4090"/>
              </a:lnSpc>
            </a:pPr>
          </a:p>
        </p:txBody>
      </p:sp>
      <p:sp>
        <p:nvSpPr>
          <p:cNvPr name="Freeform 5" id="5"/>
          <p:cNvSpPr/>
          <p:nvPr/>
        </p:nvSpPr>
        <p:spPr>
          <a:xfrm flipH="false" flipV="false" rot="981343">
            <a:off x="14705254" y="7404798"/>
            <a:ext cx="3959416" cy="3707004"/>
          </a:xfrm>
          <a:custGeom>
            <a:avLst/>
            <a:gdLst/>
            <a:ahLst/>
            <a:cxnLst/>
            <a:rect r="r" b="b" t="t" l="l"/>
            <a:pathLst>
              <a:path h="3707004" w="3959416">
                <a:moveTo>
                  <a:pt x="0" y="0"/>
                </a:moveTo>
                <a:lnTo>
                  <a:pt x="3959416" y="0"/>
                </a:lnTo>
                <a:lnTo>
                  <a:pt x="3959416" y="3707004"/>
                </a:lnTo>
                <a:lnTo>
                  <a:pt x="0" y="37070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true" rot="0">
            <a:off x="12726888" y="3560056"/>
            <a:ext cx="3413119" cy="3067540"/>
          </a:xfrm>
          <a:custGeom>
            <a:avLst/>
            <a:gdLst/>
            <a:ahLst/>
            <a:cxnLst/>
            <a:rect r="r" b="b" t="t" l="l"/>
            <a:pathLst>
              <a:path h="3067540" w="3413119">
                <a:moveTo>
                  <a:pt x="3413118" y="3067541"/>
                </a:moveTo>
                <a:lnTo>
                  <a:pt x="0" y="3067541"/>
                </a:lnTo>
                <a:lnTo>
                  <a:pt x="0" y="0"/>
                </a:lnTo>
                <a:lnTo>
                  <a:pt x="3413118" y="0"/>
                </a:lnTo>
                <a:lnTo>
                  <a:pt x="3413118" y="3067541"/>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1288405">
            <a:off x="-544196" y="-495368"/>
            <a:ext cx="3923812" cy="3338807"/>
          </a:xfrm>
          <a:custGeom>
            <a:avLst/>
            <a:gdLst/>
            <a:ahLst/>
            <a:cxnLst/>
            <a:rect r="r" b="b" t="t" l="l"/>
            <a:pathLst>
              <a:path h="3338807" w="3923812">
                <a:moveTo>
                  <a:pt x="0" y="0"/>
                </a:moveTo>
                <a:lnTo>
                  <a:pt x="3923812" y="0"/>
                </a:lnTo>
                <a:lnTo>
                  <a:pt x="3923812" y="3338807"/>
                </a:lnTo>
                <a:lnTo>
                  <a:pt x="0" y="333880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6472765">
            <a:off x="3854744" y="-406460"/>
            <a:ext cx="1786831" cy="2620685"/>
          </a:xfrm>
          <a:custGeom>
            <a:avLst/>
            <a:gdLst/>
            <a:ahLst/>
            <a:cxnLst/>
            <a:rect r="r" b="b" t="t" l="l"/>
            <a:pathLst>
              <a:path h="2620685" w="1786831">
                <a:moveTo>
                  <a:pt x="0" y="0"/>
                </a:moveTo>
                <a:lnTo>
                  <a:pt x="1786831" y="0"/>
                </a:lnTo>
                <a:lnTo>
                  <a:pt x="1786831" y="2620685"/>
                </a:lnTo>
                <a:lnTo>
                  <a:pt x="0" y="262068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9" id="9"/>
          <p:cNvSpPr txBox="true"/>
          <p:nvPr/>
        </p:nvSpPr>
        <p:spPr>
          <a:xfrm rot="0">
            <a:off x="2558621" y="3605241"/>
            <a:ext cx="15011083" cy="507366"/>
          </a:xfrm>
          <a:prstGeom prst="rect">
            <a:avLst/>
          </a:prstGeom>
        </p:spPr>
        <p:txBody>
          <a:bodyPr anchor="t" rtlCol="false" tIns="0" lIns="0" bIns="0" rIns="0">
            <a:spAutoFit/>
          </a:bodyPr>
          <a:lstStyle/>
          <a:p>
            <a:pPr algn="l">
              <a:lnSpc>
                <a:spcPts val="3100"/>
              </a:lnSpc>
            </a:pPr>
            <a:r>
              <a:rPr lang="en-US" sz="3100">
                <a:solidFill>
                  <a:srgbClr val="CAEDAB"/>
                </a:solidFill>
                <a:latin typeface="Agrandir"/>
              </a:rPr>
              <a:t>Efectele Globalizarii asupra Pietei Municii din Romania</a:t>
            </a:r>
          </a:p>
        </p:txBody>
      </p:sp>
      <p:sp>
        <p:nvSpPr>
          <p:cNvPr name="TextBox 10" id="10"/>
          <p:cNvSpPr txBox="true"/>
          <p:nvPr/>
        </p:nvSpPr>
        <p:spPr>
          <a:xfrm rot="0">
            <a:off x="3143894" y="8274247"/>
            <a:ext cx="5344807" cy="1403858"/>
          </a:xfrm>
          <a:prstGeom prst="rect">
            <a:avLst/>
          </a:prstGeom>
        </p:spPr>
        <p:txBody>
          <a:bodyPr anchor="t" rtlCol="false" tIns="0" lIns="0" bIns="0" rIns="0">
            <a:spAutoFit/>
          </a:bodyPr>
          <a:lstStyle/>
          <a:p>
            <a:pPr algn="l">
              <a:lnSpc>
                <a:spcPts val="3556"/>
              </a:lnSpc>
            </a:pPr>
            <a:r>
              <a:rPr lang="en-US" sz="2800">
                <a:solidFill>
                  <a:srgbClr val="F8F8F8"/>
                </a:solidFill>
                <a:latin typeface="Agrandir"/>
              </a:rPr>
              <a:t>Iordan Maria-Alexandra</a:t>
            </a:r>
          </a:p>
          <a:p>
            <a:pPr algn="l">
              <a:lnSpc>
                <a:spcPts val="3556"/>
              </a:lnSpc>
            </a:pPr>
            <a:r>
              <a:rPr lang="en-US" sz="2800">
                <a:solidFill>
                  <a:srgbClr val="F8F8F8"/>
                </a:solidFill>
                <a:latin typeface="Agrandir"/>
              </a:rPr>
              <a:t>Grosu Catalina-Ionela</a:t>
            </a:r>
          </a:p>
          <a:p>
            <a:pPr algn="l">
              <a:lnSpc>
                <a:spcPts val="3556"/>
              </a:lnSpc>
            </a:pPr>
            <a:r>
              <a:rPr lang="en-US" sz="2800">
                <a:solidFill>
                  <a:srgbClr val="F8F8F8"/>
                </a:solidFill>
                <a:latin typeface="Agrandir"/>
              </a:rPr>
              <a:t>Grupa 1044-A</a:t>
            </a:r>
          </a:p>
        </p:txBody>
      </p:sp>
      <p:sp>
        <p:nvSpPr>
          <p:cNvPr name="Freeform 11" id="11"/>
          <p:cNvSpPr/>
          <p:nvPr/>
        </p:nvSpPr>
        <p:spPr>
          <a:xfrm flipH="false" flipV="false" rot="-4873975">
            <a:off x="11742342" y="8113087"/>
            <a:ext cx="1937841" cy="2842167"/>
          </a:xfrm>
          <a:custGeom>
            <a:avLst/>
            <a:gdLst/>
            <a:ahLst/>
            <a:cxnLst/>
            <a:rect r="r" b="b" t="t" l="l"/>
            <a:pathLst>
              <a:path h="2842167" w="1937841">
                <a:moveTo>
                  <a:pt x="0" y="0"/>
                </a:moveTo>
                <a:lnTo>
                  <a:pt x="1937841" y="0"/>
                </a:lnTo>
                <a:lnTo>
                  <a:pt x="1937841" y="2842167"/>
                </a:lnTo>
                <a:lnTo>
                  <a:pt x="0" y="284216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8905875" y="1477406"/>
            <a:ext cx="47625" cy="7332189"/>
            <a:chOff x="0" y="0"/>
            <a:chExt cx="12543" cy="1931111"/>
          </a:xfrm>
        </p:grpSpPr>
        <p:sp>
          <p:nvSpPr>
            <p:cNvPr name="Freeform 4" id="4"/>
            <p:cNvSpPr/>
            <p:nvPr/>
          </p:nvSpPr>
          <p:spPr>
            <a:xfrm flipH="false" flipV="false" rot="0">
              <a:off x="0" y="0"/>
              <a:ext cx="12543" cy="1931111"/>
            </a:xfrm>
            <a:custGeom>
              <a:avLst/>
              <a:gdLst/>
              <a:ahLst/>
              <a:cxnLst/>
              <a:rect r="r" b="b" t="t" l="l"/>
              <a:pathLst>
                <a:path h="1931111" w="12543">
                  <a:moveTo>
                    <a:pt x="0" y="0"/>
                  </a:moveTo>
                  <a:lnTo>
                    <a:pt x="12543" y="0"/>
                  </a:lnTo>
                  <a:lnTo>
                    <a:pt x="12543" y="1931111"/>
                  </a:lnTo>
                  <a:lnTo>
                    <a:pt x="0" y="1931111"/>
                  </a:lnTo>
                  <a:close/>
                </a:path>
              </a:pathLst>
            </a:custGeom>
            <a:solidFill>
              <a:srgbClr val="355952"/>
            </a:solidFill>
          </p:spPr>
        </p:sp>
        <p:sp>
          <p:nvSpPr>
            <p:cNvPr name="TextBox 5" id="5"/>
            <p:cNvSpPr txBox="true"/>
            <p:nvPr/>
          </p:nvSpPr>
          <p:spPr>
            <a:xfrm>
              <a:off x="0" y="-123825"/>
              <a:ext cx="12543" cy="2054936"/>
            </a:xfrm>
            <a:prstGeom prst="rect">
              <a:avLst/>
            </a:prstGeom>
          </p:spPr>
          <p:txBody>
            <a:bodyPr anchor="ctr" rtlCol="false" tIns="50800" lIns="50800" bIns="50800" rIns="50800"/>
            <a:lstStyle/>
            <a:p>
              <a:pPr algn="ctr">
                <a:lnSpc>
                  <a:spcPts val="3500"/>
                </a:lnSpc>
              </a:pPr>
            </a:p>
          </p:txBody>
        </p:sp>
      </p:grpSp>
      <p:sp>
        <p:nvSpPr>
          <p:cNvPr name="Freeform 6" id="6"/>
          <p:cNvSpPr/>
          <p:nvPr/>
        </p:nvSpPr>
        <p:spPr>
          <a:xfrm flipH="false" flipV="false" rot="-260972">
            <a:off x="-2299309" y="1928137"/>
            <a:ext cx="10499143" cy="6430725"/>
          </a:xfrm>
          <a:custGeom>
            <a:avLst/>
            <a:gdLst/>
            <a:ahLst/>
            <a:cxnLst/>
            <a:rect r="r" b="b" t="t" l="l"/>
            <a:pathLst>
              <a:path h="6430725" w="10499143">
                <a:moveTo>
                  <a:pt x="0" y="0"/>
                </a:moveTo>
                <a:lnTo>
                  <a:pt x="10499143" y="0"/>
                </a:lnTo>
                <a:lnTo>
                  <a:pt x="10499143" y="6430726"/>
                </a:lnTo>
                <a:lnTo>
                  <a:pt x="0" y="64307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1848245">
            <a:off x="14068169" y="7155292"/>
            <a:ext cx="5098498" cy="2869368"/>
          </a:xfrm>
          <a:custGeom>
            <a:avLst/>
            <a:gdLst/>
            <a:ahLst/>
            <a:cxnLst/>
            <a:rect r="r" b="b" t="t" l="l"/>
            <a:pathLst>
              <a:path h="2869368" w="5098498">
                <a:moveTo>
                  <a:pt x="0" y="0"/>
                </a:moveTo>
                <a:lnTo>
                  <a:pt x="5098498" y="0"/>
                </a:lnTo>
                <a:lnTo>
                  <a:pt x="5098498" y="2869369"/>
                </a:lnTo>
                <a:lnTo>
                  <a:pt x="0" y="28693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854308" y="3694712"/>
            <a:ext cx="5654058" cy="3305189"/>
          </a:xfrm>
          <a:prstGeom prst="rect">
            <a:avLst/>
          </a:prstGeom>
        </p:spPr>
        <p:txBody>
          <a:bodyPr anchor="t" rtlCol="false" tIns="0" lIns="0" bIns="0" rIns="0">
            <a:spAutoFit/>
          </a:bodyPr>
          <a:lstStyle/>
          <a:p>
            <a:pPr algn="l">
              <a:lnSpc>
                <a:spcPts val="4400"/>
              </a:lnSpc>
            </a:pPr>
            <a:r>
              <a:rPr lang="en-US" sz="4400">
                <a:solidFill>
                  <a:srgbClr val="F8F8F8"/>
                </a:solidFill>
                <a:latin typeface="Agrandir Bold"/>
              </a:rPr>
              <a:t>Analiza si diagnoza impactului globalizarii asupra pietei muncii din Romania</a:t>
            </a:r>
          </a:p>
          <a:p>
            <a:pPr algn="l">
              <a:lnSpc>
                <a:spcPts val="3100"/>
              </a:lnSpc>
            </a:pPr>
          </a:p>
        </p:txBody>
      </p:sp>
      <p:sp>
        <p:nvSpPr>
          <p:cNvPr name="TextBox 9" id="9"/>
          <p:cNvSpPr txBox="true"/>
          <p:nvPr/>
        </p:nvSpPr>
        <p:spPr>
          <a:xfrm rot="0">
            <a:off x="9429750" y="3168113"/>
            <a:ext cx="7542469" cy="4979924"/>
          </a:xfrm>
          <a:prstGeom prst="rect">
            <a:avLst/>
          </a:prstGeom>
        </p:spPr>
        <p:txBody>
          <a:bodyPr anchor="t" rtlCol="false" tIns="0" lIns="0" bIns="0" rIns="0">
            <a:spAutoFit/>
          </a:bodyPr>
          <a:lstStyle/>
          <a:p>
            <a:pPr algn="l" marL="734059" indent="-367030" lvl="1">
              <a:lnSpc>
                <a:spcPts val="4317"/>
              </a:lnSpc>
              <a:buAutoNum type="arabicPeriod" startAt="1"/>
            </a:pPr>
            <a:r>
              <a:rPr lang="en-US" sz="3399">
                <a:solidFill>
                  <a:srgbClr val="2B2B2B"/>
                </a:solidFill>
                <a:latin typeface="Agrandir"/>
              </a:rPr>
              <a:t> Analiza PESTLE</a:t>
            </a:r>
          </a:p>
          <a:p>
            <a:pPr algn="l" marL="734059" indent="-367030" lvl="1">
              <a:lnSpc>
                <a:spcPts val="4317"/>
              </a:lnSpc>
              <a:buAutoNum type="arabicPeriod" startAt="1"/>
            </a:pPr>
            <a:r>
              <a:rPr lang="en-US" sz="3399">
                <a:solidFill>
                  <a:srgbClr val="2B2B2B"/>
                </a:solidFill>
                <a:latin typeface="Agrandir"/>
              </a:rPr>
              <a:t> Analiza POPIT</a:t>
            </a:r>
          </a:p>
          <a:p>
            <a:pPr algn="l" marL="734059" indent="-367030" lvl="1">
              <a:lnSpc>
                <a:spcPts val="4317"/>
              </a:lnSpc>
              <a:buAutoNum type="arabicPeriod" startAt="1"/>
            </a:pPr>
            <a:r>
              <a:rPr lang="en-US" sz="3399">
                <a:solidFill>
                  <a:srgbClr val="2B2B2B"/>
                </a:solidFill>
                <a:latin typeface="Agrandir"/>
              </a:rPr>
              <a:t> Analiza SWOT</a:t>
            </a:r>
          </a:p>
          <a:p>
            <a:pPr algn="l" marL="734059" indent="-367030" lvl="1">
              <a:lnSpc>
                <a:spcPts val="4317"/>
              </a:lnSpc>
              <a:buAutoNum type="arabicPeriod" startAt="1"/>
            </a:pPr>
            <a:r>
              <a:rPr lang="en-US" sz="3399">
                <a:solidFill>
                  <a:srgbClr val="2B2B2B"/>
                </a:solidFill>
                <a:latin typeface="Agrandir"/>
              </a:rPr>
              <a:t> Cele 5 Forte ale lui Porter</a:t>
            </a:r>
          </a:p>
          <a:p>
            <a:pPr algn="l" marL="734059" indent="-367030" lvl="1">
              <a:lnSpc>
                <a:spcPts val="4317"/>
              </a:lnSpc>
              <a:buAutoNum type="arabicPeriod" startAt="1"/>
            </a:pPr>
            <a:r>
              <a:rPr lang="en-US" sz="3399">
                <a:solidFill>
                  <a:srgbClr val="2B2B2B"/>
                </a:solidFill>
                <a:latin typeface="Agrandir"/>
              </a:rPr>
              <a:t> Matricea BCG</a:t>
            </a:r>
          </a:p>
          <a:p>
            <a:pPr algn="l" marL="734059" indent="-367030" lvl="1">
              <a:lnSpc>
                <a:spcPts val="4317"/>
              </a:lnSpc>
              <a:buAutoNum type="arabicPeriod" startAt="1"/>
            </a:pPr>
            <a:r>
              <a:rPr lang="en-US" sz="3399">
                <a:solidFill>
                  <a:srgbClr val="2B2B2B"/>
                </a:solidFill>
                <a:latin typeface="Agrandir"/>
              </a:rPr>
              <a:t> Matricea McKinsey</a:t>
            </a:r>
          </a:p>
          <a:p>
            <a:pPr algn="l" marL="734059" indent="-367030" lvl="1">
              <a:lnSpc>
                <a:spcPts val="4317"/>
              </a:lnSpc>
              <a:buAutoNum type="arabicPeriod" startAt="1"/>
            </a:pPr>
            <a:r>
              <a:rPr lang="en-US" sz="3399">
                <a:solidFill>
                  <a:srgbClr val="2B2B2B"/>
                </a:solidFill>
                <a:latin typeface="Agrandir"/>
              </a:rPr>
              <a:t> Analiza MoSCoW</a:t>
            </a:r>
          </a:p>
          <a:p>
            <a:pPr algn="l" marL="734059" indent="-367030" lvl="1">
              <a:lnSpc>
                <a:spcPts val="4317"/>
              </a:lnSpc>
              <a:buAutoNum type="arabicPeriod" startAt="1"/>
            </a:pPr>
            <a:r>
              <a:rPr lang="en-US" sz="3399">
                <a:solidFill>
                  <a:srgbClr val="2B2B2B"/>
                </a:solidFill>
                <a:latin typeface="Agrandir"/>
              </a:rPr>
              <a:t> Analiza principalilor indicatori macroeconomici</a:t>
            </a:r>
          </a:p>
        </p:txBody>
      </p:sp>
      <p:sp>
        <p:nvSpPr>
          <p:cNvPr name="Freeform 10" id="10"/>
          <p:cNvSpPr/>
          <p:nvPr/>
        </p:nvSpPr>
        <p:spPr>
          <a:xfrm flipH="false" flipV="false" rot="-9023713">
            <a:off x="13103546" y="-226721"/>
            <a:ext cx="5098498" cy="2869368"/>
          </a:xfrm>
          <a:custGeom>
            <a:avLst/>
            <a:gdLst/>
            <a:ahLst/>
            <a:cxnLst/>
            <a:rect r="r" b="b" t="t" l="l"/>
            <a:pathLst>
              <a:path h="2869368" w="5098498">
                <a:moveTo>
                  <a:pt x="0" y="0"/>
                </a:moveTo>
                <a:lnTo>
                  <a:pt x="5098498" y="0"/>
                </a:lnTo>
                <a:lnTo>
                  <a:pt x="5098498" y="2869369"/>
                </a:lnTo>
                <a:lnTo>
                  <a:pt x="0" y="28693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2222607" y="681465"/>
            <a:ext cx="13842786" cy="1130312"/>
          </a:xfrm>
          <a:prstGeom prst="rect">
            <a:avLst/>
          </a:prstGeom>
        </p:spPr>
        <p:txBody>
          <a:bodyPr anchor="t" rtlCol="false" tIns="0" lIns="0" bIns="0" rIns="0">
            <a:spAutoFit/>
          </a:bodyPr>
          <a:lstStyle/>
          <a:p>
            <a:pPr algn="ctr">
              <a:lnSpc>
                <a:spcPts val="7000"/>
              </a:lnSpc>
            </a:pPr>
            <a:r>
              <a:rPr lang="en-US" sz="7000">
                <a:solidFill>
                  <a:srgbClr val="F8F8F8"/>
                </a:solidFill>
                <a:latin typeface="Agrandir Bold"/>
              </a:rPr>
              <a:t>Analiza PESTELE</a:t>
            </a:r>
          </a:p>
        </p:txBody>
      </p:sp>
      <p:sp>
        <p:nvSpPr>
          <p:cNvPr name="Freeform 4" id="4"/>
          <p:cNvSpPr/>
          <p:nvPr/>
        </p:nvSpPr>
        <p:spPr>
          <a:xfrm flipH="false" flipV="false" rot="-1848245">
            <a:off x="12931264" y="7677774"/>
            <a:ext cx="8266318" cy="4652176"/>
          </a:xfrm>
          <a:custGeom>
            <a:avLst/>
            <a:gdLst/>
            <a:ahLst/>
            <a:cxnLst/>
            <a:rect r="r" b="b" t="t" l="l"/>
            <a:pathLst>
              <a:path h="4652176" w="8266318">
                <a:moveTo>
                  <a:pt x="0" y="0"/>
                </a:moveTo>
                <a:lnTo>
                  <a:pt x="8266318" y="0"/>
                </a:lnTo>
                <a:lnTo>
                  <a:pt x="8266318" y="4652176"/>
                </a:lnTo>
                <a:lnTo>
                  <a:pt x="0" y="46521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true" rot="-1848245">
            <a:off x="-2912166" y="-1577948"/>
            <a:ext cx="8266318" cy="4652176"/>
          </a:xfrm>
          <a:custGeom>
            <a:avLst/>
            <a:gdLst/>
            <a:ahLst/>
            <a:cxnLst/>
            <a:rect r="r" b="b" t="t" l="l"/>
            <a:pathLst>
              <a:path h="4652176" w="8266318">
                <a:moveTo>
                  <a:pt x="0" y="4652176"/>
                </a:moveTo>
                <a:lnTo>
                  <a:pt x="8266318" y="4652176"/>
                </a:lnTo>
                <a:lnTo>
                  <a:pt x="8266318" y="0"/>
                </a:lnTo>
                <a:lnTo>
                  <a:pt x="0" y="0"/>
                </a:lnTo>
                <a:lnTo>
                  <a:pt x="0" y="4652176"/>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2670239" y="1859532"/>
            <a:ext cx="6473761" cy="3411855"/>
          </a:xfrm>
          <a:prstGeom prst="rect">
            <a:avLst/>
          </a:prstGeom>
        </p:spPr>
        <p:txBody>
          <a:bodyPr anchor="t" rtlCol="false" tIns="0" lIns="0" bIns="0" rIns="0">
            <a:spAutoFit/>
          </a:bodyPr>
          <a:lstStyle/>
          <a:p>
            <a:pPr algn="l">
              <a:lnSpc>
                <a:spcPts val="3810"/>
              </a:lnSpc>
            </a:pPr>
            <a:r>
              <a:rPr lang="en-US" sz="3000">
                <a:solidFill>
                  <a:srgbClr val="F8F8F8"/>
                </a:solidFill>
                <a:latin typeface="Agrandir Bold Italics"/>
              </a:rPr>
              <a:t>Factori Politici</a:t>
            </a:r>
          </a:p>
          <a:p>
            <a:pPr algn="l" marL="647700" indent="-323850" lvl="1">
              <a:lnSpc>
                <a:spcPts val="3810"/>
              </a:lnSpc>
              <a:buFont typeface="Arial"/>
              <a:buChar char="•"/>
            </a:pPr>
            <a:r>
              <a:rPr lang="en-US" sz="3000">
                <a:solidFill>
                  <a:srgbClr val="F8F8F8"/>
                </a:solidFill>
                <a:latin typeface="Agrandir"/>
              </a:rPr>
              <a:t>Reglementari fiscale si de munca</a:t>
            </a:r>
          </a:p>
          <a:p>
            <a:pPr algn="l" marL="647700" indent="-323850" lvl="1">
              <a:lnSpc>
                <a:spcPts val="3810"/>
              </a:lnSpc>
              <a:buFont typeface="Arial"/>
              <a:buChar char="•"/>
            </a:pPr>
            <a:r>
              <a:rPr lang="en-US" sz="3000">
                <a:solidFill>
                  <a:srgbClr val="F8F8F8"/>
                </a:solidFill>
                <a:latin typeface="Agrandir"/>
              </a:rPr>
              <a:t>Schimbari legislative</a:t>
            </a:r>
          </a:p>
          <a:p>
            <a:pPr algn="l" marL="647700" indent="-323850" lvl="1">
              <a:lnSpc>
                <a:spcPts val="3810"/>
              </a:lnSpc>
              <a:buFont typeface="Arial"/>
              <a:buChar char="•"/>
            </a:pPr>
            <a:r>
              <a:rPr lang="en-US" sz="3000">
                <a:solidFill>
                  <a:srgbClr val="F8F8F8"/>
                </a:solidFill>
                <a:latin typeface="Agrandir"/>
              </a:rPr>
              <a:t>Politici privind migratia si mobilitatea fortei de munca</a:t>
            </a:r>
          </a:p>
          <a:p>
            <a:pPr algn="l" marL="647700" indent="-323850" lvl="1">
              <a:lnSpc>
                <a:spcPts val="3810"/>
              </a:lnSpc>
              <a:buFont typeface="Arial"/>
              <a:buChar char="•"/>
            </a:pPr>
            <a:r>
              <a:rPr lang="en-US" sz="3000">
                <a:solidFill>
                  <a:srgbClr val="F8F8F8"/>
                </a:solidFill>
                <a:latin typeface="Agrandir"/>
              </a:rPr>
              <a:t>Politici sociale</a:t>
            </a:r>
          </a:p>
        </p:txBody>
      </p:sp>
      <p:sp>
        <p:nvSpPr>
          <p:cNvPr name="Freeform 7" id="7"/>
          <p:cNvSpPr/>
          <p:nvPr/>
        </p:nvSpPr>
        <p:spPr>
          <a:xfrm flipH="true" flipV="true" rot="423048">
            <a:off x="-2387671" y="6798851"/>
            <a:ext cx="6832742" cy="3373666"/>
          </a:xfrm>
          <a:custGeom>
            <a:avLst/>
            <a:gdLst/>
            <a:ahLst/>
            <a:cxnLst/>
            <a:rect r="r" b="b" t="t" l="l"/>
            <a:pathLst>
              <a:path h="3373666" w="6832742">
                <a:moveTo>
                  <a:pt x="6832742" y="3373666"/>
                </a:moveTo>
                <a:lnTo>
                  <a:pt x="0" y="3373666"/>
                </a:lnTo>
                <a:lnTo>
                  <a:pt x="0" y="0"/>
                </a:lnTo>
                <a:lnTo>
                  <a:pt x="6832742" y="0"/>
                </a:lnTo>
                <a:lnTo>
                  <a:pt x="6832742" y="3373666"/>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3442044" y="748140"/>
            <a:ext cx="6832742" cy="3373666"/>
          </a:xfrm>
          <a:custGeom>
            <a:avLst/>
            <a:gdLst/>
            <a:ahLst/>
            <a:cxnLst/>
            <a:rect r="r" b="b" t="t" l="l"/>
            <a:pathLst>
              <a:path h="3373666" w="6832742">
                <a:moveTo>
                  <a:pt x="0" y="0"/>
                </a:moveTo>
                <a:lnTo>
                  <a:pt x="6832742" y="0"/>
                </a:lnTo>
                <a:lnTo>
                  <a:pt x="6832742" y="3373666"/>
                </a:lnTo>
                <a:lnTo>
                  <a:pt x="0" y="33736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9933691" y="1707002"/>
            <a:ext cx="7777441" cy="4364355"/>
          </a:xfrm>
          <a:prstGeom prst="rect">
            <a:avLst/>
          </a:prstGeom>
        </p:spPr>
        <p:txBody>
          <a:bodyPr anchor="t" rtlCol="false" tIns="0" lIns="0" bIns="0" rIns="0">
            <a:spAutoFit/>
          </a:bodyPr>
          <a:lstStyle/>
          <a:p>
            <a:pPr algn="l">
              <a:lnSpc>
                <a:spcPts val="3810"/>
              </a:lnSpc>
            </a:pPr>
            <a:r>
              <a:rPr lang="en-US" sz="3000">
                <a:solidFill>
                  <a:srgbClr val="F8F8F8"/>
                </a:solidFill>
                <a:latin typeface="Agrandir Bold Italics"/>
              </a:rPr>
              <a:t>Factori Economici</a:t>
            </a:r>
          </a:p>
          <a:p>
            <a:pPr algn="l" marL="647702" indent="-323851" lvl="1">
              <a:lnSpc>
                <a:spcPts val="3810"/>
              </a:lnSpc>
              <a:buFont typeface="Arial"/>
              <a:buChar char="•"/>
            </a:pPr>
            <a:r>
              <a:rPr lang="en-US" sz="3000">
                <a:solidFill>
                  <a:srgbClr val="F8F8F8"/>
                </a:solidFill>
                <a:latin typeface="Agrandir"/>
              </a:rPr>
              <a:t>Investitiile straine </a:t>
            </a:r>
          </a:p>
          <a:p>
            <a:pPr algn="l" marL="647702" indent="-323851" lvl="1">
              <a:lnSpc>
                <a:spcPts val="3810"/>
              </a:lnSpc>
              <a:buFont typeface="Arial"/>
              <a:buChar char="•"/>
            </a:pPr>
            <a:r>
              <a:rPr lang="en-US" sz="3000">
                <a:solidFill>
                  <a:srgbClr val="F8F8F8"/>
                </a:solidFill>
                <a:latin typeface="Agrandir"/>
              </a:rPr>
              <a:t>Cresterea economica </a:t>
            </a:r>
          </a:p>
          <a:p>
            <a:pPr algn="l" marL="647702" indent="-323851" lvl="1">
              <a:lnSpc>
                <a:spcPts val="3810"/>
              </a:lnSpc>
              <a:buFont typeface="Arial"/>
              <a:buChar char="•"/>
            </a:pPr>
            <a:r>
              <a:rPr lang="en-US" sz="3000">
                <a:solidFill>
                  <a:srgbClr val="F8F8F8"/>
                </a:solidFill>
                <a:latin typeface="Agrandir"/>
              </a:rPr>
              <a:t>Competitia globala</a:t>
            </a:r>
          </a:p>
          <a:p>
            <a:pPr algn="l" marL="647702" indent="-323851" lvl="1">
              <a:lnSpc>
                <a:spcPts val="3810"/>
              </a:lnSpc>
              <a:buFont typeface="Arial"/>
              <a:buChar char="•"/>
            </a:pPr>
            <a:r>
              <a:rPr lang="en-US" sz="3000">
                <a:solidFill>
                  <a:srgbClr val="F8F8F8"/>
                </a:solidFill>
                <a:latin typeface="Agrandir"/>
              </a:rPr>
              <a:t>Schimbarile in comertul international</a:t>
            </a:r>
          </a:p>
          <a:p>
            <a:pPr algn="l" marL="647702" indent="-323851" lvl="1">
              <a:lnSpc>
                <a:spcPts val="3810"/>
              </a:lnSpc>
              <a:buFont typeface="Arial"/>
              <a:buChar char="•"/>
            </a:pPr>
            <a:r>
              <a:rPr lang="en-US" sz="3000">
                <a:solidFill>
                  <a:srgbClr val="F8F8F8"/>
                </a:solidFill>
                <a:latin typeface="Agrandir"/>
              </a:rPr>
              <a:t>Inflatia</a:t>
            </a:r>
          </a:p>
          <a:p>
            <a:pPr algn="l" marL="647702" indent="-323851" lvl="1">
              <a:lnSpc>
                <a:spcPts val="3810"/>
              </a:lnSpc>
              <a:buFont typeface="Arial"/>
              <a:buChar char="•"/>
            </a:pPr>
            <a:r>
              <a:rPr lang="en-US" sz="3000">
                <a:solidFill>
                  <a:srgbClr val="F8F8F8"/>
                </a:solidFill>
                <a:latin typeface="Agrandir"/>
              </a:rPr>
              <a:t>Somajul </a:t>
            </a:r>
          </a:p>
          <a:p>
            <a:pPr algn="l" marL="647702" indent="-323851" lvl="1">
              <a:lnSpc>
                <a:spcPts val="3810"/>
              </a:lnSpc>
              <a:buFont typeface="Arial"/>
              <a:buChar char="•"/>
            </a:pPr>
            <a:r>
              <a:rPr lang="en-US" sz="3000">
                <a:solidFill>
                  <a:srgbClr val="F8F8F8"/>
                </a:solidFill>
                <a:latin typeface="Agrandir"/>
              </a:rPr>
              <a:t>Costurile cu forta de munca</a:t>
            </a:r>
          </a:p>
          <a:p>
            <a:pPr algn="l">
              <a:lnSpc>
                <a:spcPts val="3810"/>
              </a:lnSpc>
            </a:pPr>
            <a:r>
              <a:rPr lang="en-US" sz="3000">
                <a:solidFill>
                  <a:srgbClr val="F8F8F8"/>
                </a:solidFill>
                <a:latin typeface="Agrandir"/>
              </a:rPr>
              <a:t> </a:t>
            </a:r>
          </a:p>
        </p:txBody>
      </p:sp>
      <p:sp>
        <p:nvSpPr>
          <p:cNvPr name="TextBox 10" id="10"/>
          <p:cNvSpPr txBox="true"/>
          <p:nvPr/>
        </p:nvSpPr>
        <p:spPr>
          <a:xfrm rot="0">
            <a:off x="2777497" y="5594047"/>
            <a:ext cx="6851357" cy="3888105"/>
          </a:xfrm>
          <a:prstGeom prst="rect">
            <a:avLst/>
          </a:prstGeom>
        </p:spPr>
        <p:txBody>
          <a:bodyPr anchor="t" rtlCol="false" tIns="0" lIns="0" bIns="0" rIns="0">
            <a:spAutoFit/>
          </a:bodyPr>
          <a:lstStyle/>
          <a:p>
            <a:pPr algn="l">
              <a:lnSpc>
                <a:spcPts val="3810"/>
              </a:lnSpc>
            </a:pPr>
            <a:r>
              <a:rPr lang="en-US" sz="3000">
                <a:solidFill>
                  <a:srgbClr val="F8F8F8"/>
                </a:solidFill>
                <a:latin typeface="Agrandir Bold Italics"/>
              </a:rPr>
              <a:t>Factori Sociali</a:t>
            </a:r>
          </a:p>
          <a:p>
            <a:pPr algn="l" marL="647702" indent="-323851" lvl="1">
              <a:lnSpc>
                <a:spcPts val="3810"/>
              </a:lnSpc>
              <a:buFont typeface="Arial"/>
              <a:buChar char="•"/>
            </a:pPr>
            <a:r>
              <a:rPr lang="en-US" sz="3000">
                <a:solidFill>
                  <a:srgbClr val="F8F8F8"/>
                </a:solidFill>
                <a:latin typeface="Agrandir"/>
              </a:rPr>
              <a:t>Tendintele demografice </a:t>
            </a:r>
          </a:p>
          <a:p>
            <a:pPr algn="l" marL="647702" indent="-323851" lvl="1">
              <a:lnSpc>
                <a:spcPts val="3810"/>
              </a:lnSpc>
              <a:buFont typeface="Arial"/>
              <a:buChar char="•"/>
            </a:pPr>
            <a:r>
              <a:rPr lang="en-US" sz="3000">
                <a:solidFill>
                  <a:srgbClr val="F8F8F8"/>
                </a:solidFill>
                <a:latin typeface="Agrandir"/>
              </a:rPr>
              <a:t>Nivelul de educatie si calificare al fortei de munca </a:t>
            </a:r>
          </a:p>
          <a:p>
            <a:pPr algn="l" marL="647702" indent="-323851" lvl="1">
              <a:lnSpc>
                <a:spcPts val="3810"/>
              </a:lnSpc>
              <a:buFont typeface="Arial"/>
              <a:buChar char="•"/>
            </a:pPr>
            <a:r>
              <a:rPr lang="en-US" sz="3000">
                <a:solidFill>
                  <a:srgbClr val="F8F8F8"/>
                </a:solidFill>
                <a:latin typeface="Agrandir"/>
              </a:rPr>
              <a:t>Distributia pe grupe de varsta</a:t>
            </a:r>
          </a:p>
          <a:p>
            <a:pPr algn="l" marL="647702" indent="-323851" lvl="1">
              <a:lnSpc>
                <a:spcPts val="3810"/>
              </a:lnSpc>
              <a:buFont typeface="Arial"/>
              <a:buChar char="•"/>
            </a:pPr>
            <a:r>
              <a:rPr lang="en-US" sz="3000">
                <a:solidFill>
                  <a:srgbClr val="F8F8F8"/>
                </a:solidFill>
                <a:latin typeface="Agrandir"/>
              </a:rPr>
              <a:t>Echilibrul intre viata personala si profesionala</a:t>
            </a:r>
          </a:p>
          <a:p>
            <a:pPr algn="l" marL="647702" indent="-323851" lvl="1">
              <a:lnSpc>
                <a:spcPts val="3810"/>
              </a:lnSpc>
              <a:buFont typeface="Arial"/>
              <a:buChar char="•"/>
            </a:pPr>
            <a:r>
              <a:rPr lang="en-US" sz="3000">
                <a:solidFill>
                  <a:srgbClr val="F8F8F8"/>
                </a:solidFill>
                <a:latin typeface="Agrandir"/>
              </a:rPr>
              <a:t> Diversitatea culturala </a:t>
            </a:r>
          </a:p>
        </p:txBody>
      </p:sp>
      <p:sp>
        <p:nvSpPr>
          <p:cNvPr name="TextBox 11" id="11"/>
          <p:cNvSpPr txBox="true"/>
          <p:nvPr/>
        </p:nvSpPr>
        <p:spPr>
          <a:xfrm rot="0">
            <a:off x="9933691" y="5594047"/>
            <a:ext cx="7130732" cy="3888105"/>
          </a:xfrm>
          <a:prstGeom prst="rect">
            <a:avLst/>
          </a:prstGeom>
        </p:spPr>
        <p:txBody>
          <a:bodyPr anchor="t" rtlCol="false" tIns="0" lIns="0" bIns="0" rIns="0">
            <a:spAutoFit/>
          </a:bodyPr>
          <a:lstStyle/>
          <a:p>
            <a:pPr algn="l">
              <a:lnSpc>
                <a:spcPts val="3810"/>
              </a:lnSpc>
            </a:pPr>
            <a:r>
              <a:rPr lang="en-US" sz="3000">
                <a:solidFill>
                  <a:srgbClr val="F8F8F8"/>
                </a:solidFill>
                <a:latin typeface="Agrandir Bold Italics"/>
              </a:rPr>
              <a:t>Factori Tehnologici</a:t>
            </a:r>
          </a:p>
          <a:p>
            <a:pPr algn="l" marL="647702" indent="-323851" lvl="1">
              <a:lnSpc>
                <a:spcPts val="3810"/>
              </a:lnSpc>
              <a:buFont typeface="Arial"/>
              <a:buChar char="•"/>
            </a:pPr>
            <a:r>
              <a:rPr lang="en-US" sz="3000">
                <a:solidFill>
                  <a:srgbClr val="F8F8F8"/>
                </a:solidFill>
                <a:latin typeface="Agrandir"/>
              </a:rPr>
              <a:t>Inovatiile tehnologice</a:t>
            </a:r>
          </a:p>
          <a:p>
            <a:pPr algn="l" marL="647702" indent="-323851" lvl="1">
              <a:lnSpc>
                <a:spcPts val="3810"/>
              </a:lnSpc>
              <a:buFont typeface="Arial"/>
              <a:buChar char="•"/>
            </a:pPr>
            <a:r>
              <a:rPr lang="en-US" sz="3000">
                <a:solidFill>
                  <a:srgbClr val="F8F8F8"/>
                </a:solidFill>
                <a:latin typeface="Agrandir"/>
              </a:rPr>
              <a:t>Automatizarea </a:t>
            </a:r>
          </a:p>
          <a:p>
            <a:pPr algn="l" marL="647702" indent="-323851" lvl="1">
              <a:lnSpc>
                <a:spcPts val="3810"/>
              </a:lnSpc>
              <a:buFont typeface="Arial"/>
              <a:buChar char="•"/>
            </a:pPr>
            <a:r>
              <a:rPr lang="en-US" sz="3000">
                <a:solidFill>
                  <a:srgbClr val="F8F8F8"/>
                </a:solidFill>
                <a:latin typeface="Agrandir"/>
              </a:rPr>
              <a:t>Digitalizarea locurilor de munca</a:t>
            </a:r>
          </a:p>
          <a:p>
            <a:pPr algn="l" marL="647702" indent="-323851" lvl="1">
              <a:lnSpc>
                <a:spcPts val="3810"/>
              </a:lnSpc>
              <a:buFont typeface="Arial"/>
              <a:buChar char="•"/>
            </a:pPr>
            <a:r>
              <a:rPr lang="en-US" sz="3000">
                <a:solidFill>
                  <a:srgbClr val="F8F8F8"/>
                </a:solidFill>
                <a:latin typeface="Agrandir"/>
              </a:rPr>
              <a:t>Adaptarea la noile tehnologii si impactul acestora asupra cerintelor de calificare si a structurii ocuparii fortei de munca</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4873975">
            <a:off x="-612131" y="5712696"/>
            <a:ext cx="3394987" cy="4979314"/>
          </a:xfrm>
          <a:custGeom>
            <a:avLst/>
            <a:gdLst/>
            <a:ahLst/>
            <a:cxnLst/>
            <a:rect r="r" b="b" t="t" l="l"/>
            <a:pathLst>
              <a:path h="4979314" w="3394987">
                <a:moveTo>
                  <a:pt x="0" y="0"/>
                </a:moveTo>
                <a:lnTo>
                  <a:pt x="3394987" y="0"/>
                </a:lnTo>
                <a:lnTo>
                  <a:pt x="3394987" y="4979314"/>
                </a:lnTo>
                <a:lnTo>
                  <a:pt x="0" y="49793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4873975">
            <a:off x="15529662" y="-442455"/>
            <a:ext cx="3587952" cy="5262330"/>
          </a:xfrm>
          <a:custGeom>
            <a:avLst/>
            <a:gdLst/>
            <a:ahLst/>
            <a:cxnLst/>
            <a:rect r="r" b="b" t="t" l="l"/>
            <a:pathLst>
              <a:path h="5262330" w="3587952">
                <a:moveTo>
                  <a:pt x="3587952" y="5262330"/>
                </a:moveTo>
                <a:lnTo>
                  <a:pt x="0" y="5262330"/>
                </a:lnTo>
                <a:lnTo>
                  <a:pt x="0" y="0"/>
                </a:lnTo>
                <a:lnTo>
                  <a:pt x="3587952" y="0"/>
                </a:lnTo>
                <a:lnTo>
                  <a:pt x="3587952" y="526233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4960866" y="5949958"/>
            <a:ext cx="8652513" cy="4124924"/>
          </a:xfrm>
          <a:prstGeom prst="rect">
            <a:avLst/>
          </a:prstGeom>
        </p:spPr>
        <p:txBody>
          <a:bodyPr anchor="t" rtlCol="false" tIns="0" lIns="0" bIns="0" rIns="0">
            <a:spAutoFit/>
          </a:bodyPr>
          <a:lstStyle/>
          <a:p>
            <a:pPr algn="l">
              <a:lnSpc>
                <a:spcPts val="3218"/>
              </a:lnSpc>
            </a:pPr>
            <a:r>
              <a:rPr lang="en-US" sz="2534">
                <a:solidFill>
                  <a:srgbClr val="F8F8F8"/>
                </a:solidFill>
                <a:latin typeface="Agrandir Bold"/>
              </a:rPr>
              <a:t>Factori Etici</a:t>
            </a:r>
          </a:p>
          <a:p>
            <a:pPr algn="l" marL="547182" indent="-273591" lvl="1">
              <a:lnSpc>
                <a:spcPts val="3218"/>
              </a:lnSpc>
              <a:buFont typeface="Arial"/>
              <a:buChar char="•"/>
            </a:pPr>
            <a:r>
              <a:rPr lang="en-US" sz="2534">
                <a:solidFill>
                  <a:srgbClr val="F8F8F8"/>
                </a:solidFill>
                <a:latin typeface="Agrandir"/>
              </a:rPr>
              <a:t>Respectarea drepturilor lucratorilor</a:t>
            </a:r>
          </a:p>
          <a:p>
            <a:pPr algn="l" marL="547182" indent="-273591" lvl="1">
              <a:lnSpc>
                <a:spcPts val="3218"/>
              </a:lnSpc>
              <a:buFont typeface="Arial"/>
              <a:buChar char="•"/>
            </a:pPr>
            <a:r>
              <a:rPr lang="en-US" sz="2534">
                <a:solidFill>
                  <a:srgbClr val="F8F8F8"/>
                </a:solidFill>
                <a:latin typeface="Agrandir"/>
              </a:rPr>
              <a:t>Promovarea responsabilitatii sociale corporative</a:t>
            </a:r>
          </a:p>
          <a:p>
            <a:pPr algn="l" marL="547182" indent="-273591" lvl="1">
              <a:lnSpc>
                <a:spcPts val="3218"/>
              </a:lnSpc>
              <a:buFont typeface="Arial"/>
              <a:buChar char="•"/>
            </a:pPr>
            <a:r>
              <a:rPr lang="en-US" sz="2534">
                <a:solidFill>
                  <a:srgbClr val="F8F8F8"/>
                </a:solidFill>
                <a:latin typeface="Agrandir"/>
              </a:rPr>
              <a:t> Eliminarea discriminarii asigurarea conditiilor de munca sigure si sanatoase </a:t>
            </a:r>
          </a:p>
          <a:p>
            <a:pPr algn="l" marL="547182" indent="-273591" lvl="1">
              <a:lnSpc>
                <a:spcPts val="3218"/>
              </a:lnSpc>
              <a:buFont typeface="Arial"/>
              <a:buChar char="•"/>
            </a:pPr>
            <a:r>
              <a:rPr lang="en-US" sz="2534">
                <a:solidFill>
                  <a:srgbClr val="F8F8F8"/>
                </a:solidFill>
                <a:latin typeface="Agrandir"/>
              </a:rPr>
              <a:t>Politici salariale echitabile si transparente</a:t>
            </a:r>
          </a:p>
          <a:p>
            <a:pPr algn="l" marL="547182" indent="-273591" lvl="1">
              <a:lnSpc>
                <a:spcPts val="3218"/>
              </a:lnSpc>
              <a:buFont typeface="Arial"/>
              <a:buChar char="•"/>
            </a:pPr>
            <a:r>
              <a:rPr lang="en-US" sz="2534">
                <a:solidFill>
                  <a:srgbClr val="F8F8F8"/>
                </a:solidFill>
                <a:latin typeface="Agrandir"/>
              </a:rPr>
              <a:t>Respectarea diferentelor etice,culturale,de gen si orientare sexuala</a:t>
            </a:r>
          </a:p>
          <a:p>
            <a:pPr algn="l" marL="547182" indent="-273591" lvl="1">
              <a:lnSpc>
                <a:spcPts val="3218"/>
              </a:lnSpc>
              <a:buFont typeface="Arial"/>
              <a:buChar char="•"/>
            </a:pPr>
            <a:r>
              <a:rPr lang="en-US" sz="2534">
                <a:solidFill>
                  <a:srgbClr val="F8F8F8"/>
                </a:solidFill>
                <a:latin typeface="Agrandir"/>
              </a:rPr>
              <a:t> Oportunitati egale de formare si dezvoltare profesionala pentru toti angajatii</a:t>
            </a:r>
          </a:p>
        </p:txBody>
      </p:sp>
      <p:sp>
        <p:nvSpPr>
          <p:cNvPr name="TextBox 6" id="6"/>
          <p:cNvSpPr txBox="true"/>
          <p:nvPr/>
        </p:nvSpPr>
        <p:spPr>
          <a:xfrm rot="0">
            <a:off x="9424812" y="2097104"/>
            <a:ext cx="5791869" cy="3411855"/>
          </a:xfrm>
          <a:prstGeom prst="rect">
            <a:avLst/>
          </a:prstGeom>
        </p:spPr>
        <p:txBody>
          <a:bodyPr anchor="t" rtlCol="false" tIns="0" lIns="0" bIns="0" rIns="0">
            <a:spAutoFit/>
          </a:bodyPr>
          <a:lstStyle/>
          <a:p>
            <a:pPr algn="l">
              <a:lnSpc>
                <a:spcPts val="3810"/>
              </a:lnSpc>
            </a:pPr>
            <a:r>
              <a:rPr lang="en-US" sz="3000">
                <a:solidFill>
                  <a:srgbClr val="F8F8F8"/>
                </a:solidFill>
                <a:latin typeface="Agrandir Bold"/>
              </a:rPr>
              <a:t>Factori Legali</a:t>
            </a:r>
          </a:p>
          <a:p>
            <a:pPr algn="l" marL="647700" indent="-323850" lvl="1">
              <a:lnSpc>
                <a:spcPts val="3810"/>
              </a:lnSpc>
              <a:buFont typeface="Arial"/>
              <a:buChar char="•"/>
            </a:pPr>
            <a:r>
              <a:rPr lang="en-US" sz="3000">
                <a:solidFill>
                  <a:srgbClr val="F8F8F8"/>
                </a:solidFill>
                <a:latin typeface="Agrandir"/>
              </a:rPr>
              <a:t>Reglementarile legale privind drepturile muncitorilor</a:t>
            </a:r>
          </a:p>
          <a:p>
            <a:pPr algn="l" marL="647700" indent="-323850" lvl="1">
              <a:lnSpc>
                <a:spcPts val="3810"/>
              </a:lnSpc>
              <a:buFont typeface="Arial"/>
              <a:buChar char="•"/>
            </a:pPr>
            <a:r>
              <a:rPr lang="en-US" sz="3000">
                <a:solidFill>
                  <a:srgbClr val="F8F8F8"/>
                </a:solidFill>
                <a:latin typeface="Agrandir"/>
              </a:rPr>
              <a:t>Contractele de munca</a:t>
            </a:r>
          </a:p>
          <a:p>
            <a:pPr algn="l" marL="647700" indent="-323850" lvl="1">
              <a:lnSpc>
                <a:spcPts val="3810"/>
              </a:lnSpc>
              <a:buFont typeface="Arial"/>
              <a:buChar char="•"/>
            </a:pPr>
            <a:r>
              <a:rPr lang="en-US" sz="3000">
                <a:solidFill>
                  <a:srgbClr val="F8F8F8"/>
                </a:solidFill>
                <a:latin typeface="Agrandir"/>
              </a:rPr>
              <a:t>Securitatea locului de munca </a:t>
            </a:r>
          </a:p>
          <a:p>
            <a:pPr algn="l" marL="647700" indent="-323850" lvl="1">
              <a:lnSpc>
                <a:spcPts val="3810"/>
              </a:lnSpc>
              <a:buFont typeface="Arial"/>
              <a:buChar char="•"/>
            </a:pPr>
            <a:r>
              <a:rPr lang="en-US" sz="3000">
                <a:solidFill>
                  <a:srgbClr val="F8F8F8"/>
                </a:solidFill>
                <a:latin typeface="Agrandir"/>
              </a:rPr>
              <a:t>Legislatia anti-discriminare </a:t>
            </a:r>
          </a:p>
        </p:txBody>
      </p:sp>
      <p:sp>
        <p:nvSpPr>
          <p:cNvPr name="TextBox 7" id="7"/>
          <p:cNvSpPr txBox="true"/>
          <p:nvPr/>
        </p:nvSpPr>
        <p:spPr>
          <a:xfrm rot="0">
            <a:off x="1028700" y="2106629"/>
            <a:ext cx="6671755" cy="3929054"/>
          </a:xfrm>
          <a:prstGeom prst="rect">
            <a:avLst/>
          </a:prstGeom>
        </p:spPr>
        <p:txBody>
          <a:bodyPr anchor="t" rtlCol="false" tIns="0" lIns="0" bIns="0" rIns="0">
            <a:spAutoFit/>
          </a:bodyPr>
          <a:lstStyle/>
          <a:p>
            <a:pPr algn="l">
              <a:lnSpc>
                <a:spcPts val="3403"/>
              </a:lnSpc>
            </a:pPr>
            <a:r>
              <a:rPr lang="en-US" sz="2679">
                <a:solidFill>
                  <a:srgbClr val="F8F8F8"/>
                </a:solidFill>
                <a:latin typeface="Agrandir Bold"/>
              </a:rPr>
              <a:t>Factori Ecologici</a:t>
            </a:r>
          </a:p>
          <a:p>
            <a:pPr algn="l" marL="578513" indent="-289256" lvl="1">
              <a:lnSpc>
                <a:spcPts val="3403"/>
              </a:lnSpc>
              <a:buFont typeface="Arial"/>
              <a:buChar char="•"/>
            </a:pPr>
            <a:r>
              <a:rPr lang="en-US" sz="2679">
                <a:solidFill>
                  <a:srgbClr val="F8F8F8"/>
                </a:solidFill>
                <a:latin typeface="Agrandir"/>
              </a:rPr>
              <a:t>Constientizarea impactului asupra mediului </a:t>
            </a:r>
          </a:p>
          <a:p>
            <a:pPr algn="l" marL="578513" indent="-289256" lvl="1">
              <a:lnSpc>
                <a:spcPts val="3403"/>
              </a:lnSpc>
              <a:buFont typeface="Arial"/>
              <a:buChar char="•"/>
            </a:pPr>
            <a:r>
              <a:rPr lang="en-US" sz="2679">
                <a:solidFill>
                  <a:srgbClr val="F8F8F8"/>
                </a:solidFill>
                <a:latin typeface="Agrandir"/>
              </a:rPr>
              <a:t>Reglementarile privind protectia mediului </a:t>
            </a:r>
          </a:p>
          <a:p>
            <a:pPr algn="l" marL="578513" indent="-289256" lvl="1">
              <a:lnSpc>
                <a:spcPts val="3403"/>
              </a:lnSpc>
              <a:buFont typeface="Arial"/>
              <a:buChar char="•"/>
            </a:pPr>
            <a:r>
              <a:rPr lang="en-US" sz="2679">
                <a:solidFill>
                  <a:srgbClr val="F8F8F8"/>
                </a:solidFill>
                <a:latin typeface="Agrandir"/>
              </a:rPr>
              <a:t>Sustenabilitatea </a:t>
            </a:r>
          </a:p>
          <a:p>
            <a:pPr algn="l" marL="578513" indent="-289256" lvl="1">
              <a:lnSpc>
                <a:spcPts val="3403"/>
              </a:lnSpc>
              <a:buFont typeface="Arial"/>
              <a:buChar char="•"/>
            </a:pPr>
            <a:r>
              <a:rPr lang="en-US" sz="2679">
                <a:solidFill>
                  <a:srgbClr val="F8F8F8"/>
                </a:solidFill>
                <a:latin typeface="Agrandir"/>
              </a:rPr>
              <a:t>Cerintele de mediu pentru anumite industrii si impactul acestora asupra pietei muncii</a:t>
            </a:r>
          </a:p>
        </p:txBody>
      </p:sp>
      <p:sp>
        <p:nvSpPr>
          <p:cNvPr name="TextBox 8" id="8"/>
          <p:cNvSpPr txBox="true"/>
          <p:nvPr/>
        </p:nvSpPr>
        <p:spPr>
          <a:xfrm rot="0">
            <a:off x="2222607" y="962025"/>
            <a:ext cx="13842786" cy="1130312"/>
          </a:xfrm>
          <a:prstGeom prst="rect">
            <a:avLst/>
          </a:prstGeom>
        </p:spPr>
        <p:txBody>
          <a:bodyPr anchor="t" rtlCol="false" tIns="0" lIns="0" bIns="0" rIns="0">
            <a:spAutoFit/>
          </a:bodyPr>
          <a:lstStyle/>
          <a:p>
            <a:pPr algn="ctr">
              <a:lnSpc>
                <a:spcPts val="7000"/>
              </a:lnSpc>
            </a:pPr>
            <a:r>
              <a:rPr lang="en-US" sz="7000">
                <a:solidFill>
                  <a:srgbClr val="F8F8F8"/>
                </a:solidFill>
                <a:latin typeface="Agrandir Bold"/>
              </a:rPr>
              <a:t>Analiza PESTELE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2746603" y="942975"/>
            <a:ext cx="12699545" cy="1457327"/>
          </a:xfrm>
          <a:prstGeom prst="rect">
            <a:avLst/>
          </a:prstGeom>
        </p:spPr>
        <p:txBody>
          <a:bodyPr anchor="t" rtlCol="false" tIns="0" lIns="0" bIns="0" rIns="0">
            <a:spAutoFit/>
          </a:bodyPr>
          <a:lstStyle/>
          <a:p>
            <a:pPr algn="ctr">
              <a:lnSpc>
                <a:spcPts val="9000"/>
              </a:lnSpc>
            </a:pPr>
            <a:r>
              <a:rPr lang="en-US" sz="9000">
                <a:solidFill>
                  <a:srgbClr val="F8F8F8"/>
                </a:solidFill>
                <a:latin typeface="Agrandir"/>
              </a:rPr>
              <a:t>Analiza POPIT</a:t>
            </a:r>
          </a:p>
        </p:txBody>
      </p:sp>
      <p:sp>
        <p:nvSpPr>
          <p:cNvPr name="TextBox 4" id="4"/>
          <p:cNvSpPr txBox="true"/>
          <p:nvPr/>
        </p:nvSpPr>
        <p:spPr>
          <a:xfrm rot="0">
            <a:off x="2746603" y="3382386"/>
            <a:ext cx="6031169" cy="1875028"/>
          </a:xfrm>
          <a:prstGeom prst="rect">
            <a:avLst/>
          </a:prstGeom>
        </p:spPr>
        <p:txBody>
          <a:bodyPr anchor="t" rtlCol="false" tIns="0" lIns="0" bIns="0" rIns="0">
            <a:spAutoFit/>
          </a:bodyPr>
          <a:lstStyle/>
          <a:p>
            <a:pPr algn="ctr" marL="496569" indent="-248284" lvl="1">
              <a:lnSpc>
                <a:spcPts val="2920"/>
              </a:lnSpc>
              <a:buFont typeface="Arial"/>
              <a:buChar char="•"/>
            </a:pPr>
            <a:r>
              <a:rPr lang="en-US" sz="2299">
                <a:solidFill>
                  <a:srgbClr val="F8F8F8"/>
                </a:solidFill>
                <a:latin typeface="Agrandir"/>
              </a:rPr>
              <a:t>Recrutarea și selecția forței de muncă</a:t>
            </a:r>
          </a:p>
          <a:p>
            <a:pPr algn="ctr" marL="496569" indent="-248284" lvl="1">
              <a:lnSpc>
                <a:spcPts val="2920"/>
              </a:lnSpc>
              <a:buFont typeface="Arial"/>
              <a:buChar char="•"/>
            </a:pPr>
            <a:r>
              <a:rPr lang="en-US" sz="2299">
                <a:solidFill>
                  <a:srgbClr val="F8F8F8"/>
                </a:solidFill>
                <a:latin typeface="Agrandir"/>
              </a:rPr>
              <a:t>Extinderea operațiunilor la nivel global</a:t>
            </a:r>
          </a:p>
          <a:p>
            <a:pPr algn="ctr" marL="496569" indent="-248284" lvl="1">
              <a:lnSpc>
                <a:spcPts val="2920"/>
              </a:lnSpc>
              <a:buFont typeface="Arial"/>
              <a:buChar char="•"/>
            </a:pPr>
            <a:r>
              <a:rPr lang="en-US" sz="2299">
                <a:solidFill>
                  <a:srgbClr val="F8F8F8"/>
                </a:solidFill>
                <a:latin typeface="Agrandir"/>
              </a:rPr>
              <a:t>Dezvoltarea parteneriatelor strategice</a:t>
            </a:r>
          </a:p>
          <a:p>
            <a:pPr algn="ctr" marL="496569" indent="-248284" lvl="1">
              <a:lnSpc>
                <a:spcPts val="2920"/>
              </a:lnSpc>
              <a:buFont typeface="Arial"/>
              <a:buChar char="•"/>
            </a:pPr>
            <a:r>
              <a:rPr lang="en-US" sz="2299">
                <a:solidFill>
                  <a:srgbClr val="F8F8F8"/>
                </a:solidFill>
                <a:latin typeface="Agrandir"/>
              </a:rPr>
              <a:t>Adaparea la cerințele pieței muncii globale</a:t>
            </a:r>
          </a:p>
        </p:txBody>
      </p:sp>
      <p:sp>
        <p:nvSpPr>
          <p:cNvPr name="TextBox 5" id="5"/>
          <p:cNvSpPr txBox="true"/>
          <p:nvPr/>
        </p:nvSpPr>
        <p:spPr>
          <a:xfrm rot="0">
            <a:off x="9458325" y="3266752"/>
            <a:ext cx="6117416" cy="2724805"/>
          </a:xfrm>
          <a:prstGeom prst="rect">
            <a:avLst/>
          </a:prstGeom>
        </p:spPr>
        <p:txBody>
          <a:bodyPr anchor="t" rtlCol="false" tIns="0" lIns="0" bIns="0" rIns="0">
            <a:spAutoFit/>
          </a:bodyPr>
          <a:lstStyle/>
          <a:p>
            <a:pPr algn="l" marL="446737" indent="-223368" lvl="1">
              <a:lnSpc>
                <a:spcPts val="2627"/>
              </a:lnSpc>
              <a:buFont typeface="Arial"/>
              <a:buChar char="•"/>
            </a:pPr>
            <a:r>
              <a:rPr lang="en-US" sz="2069">
                <a:solidFill>
                  <a:srgbClr val="F8F8F8"/>
                </a:solidFill>
                <a:latin typeface="Agrandir"/>
              </a:rPr>
              <a:t>Crearea de noi divizii </a:t>
            </a:r>
          </a:p>
          <a:p>
            <a:pPr algn="l" marL="446737" indent="-223368" lvl="1">
              <a:lnSpc>
                <a:spcPts val="2627"/>
              </a:lnSpc>
              <a:buFont typeface="Arial"/>
              <a:buChar char="•"/>
            </a:pPr>
            <a:r>
              <a:rPr lang="en-US" sz="2069">
                <a:solidFill>
                  <a:srgbClr val="F8F8F8"/>
                </a:solidFill>
                <a:latin typeface="Agrandir"/>
              </a:rPr>
              <a:t>Implementarea schimbărilor în structura organizațională </a:t>
            </a:r>
          </a:p>
          <a:p>
            <a:pPr algn="l" marL="446737" indent="-223368" lvl="1">
              <a:lnSpc>
                <a:spcPts val="2627"/>
              </a:lnSpc>
              <a:buFont typeface="Arial"/>
              <a:buChar char="•"/>
            </a:pPr>
            <a:r>
              <a:rPr lang="en-US" sz="2069">
                <a:solidFill>
                  <a:srgbClr val="F8F8F8"/>
                </a:solidFill>
                <a:latin typeface="Agrandir"/>
              </a:rPr>
              <a:t>Programe de formare și dezvoltare</a:t>
            </a:r>
          </a:p>
          <a:p>
            <a:pPr algn="l" marL="446737" indent="-223368" lvl="1">
              <a:lnSpc>
                <a:spcPts val="2627"/>
              </a:lnSpc>
              <a:buFont typeface="Arial"/>
              <a:buChar char="•"/>
            </a:pPr>
            <a:r>
              <a:rPr lang="en-US" sz="2069">
                <a:solidFill>
                  <a:srgbClr val="F8F8F8"/>
                </a:solidFill>
                <a:latin typeface="Agrandir"/>
              </a:rPr>
              <a:t>Atragerea de talente din diverse țări</a:t>
            </a:r>
          </a:p>
          <a:p>
            <a:pPr algn="l" marL="446737" indent="-223368" lvl="1">
              <a:lnSpc>
                <a:spcPts val="2627"/>
              </a:lnSpc>
              <a:buFont typeface="Arial"/>
              <a:buChar char="•"/>
            </a:pPr>
            <a:r>
              <a:rPr lang="en-US" sz="2069">
                <a:solidFill>
                  <a:srgbClr val="F8F8F8"/>
                </a:solidFill>
                <a:latin typeface="Agrandir"/>
              </a:rPr>
              <a:t>Cursuri de limbi străine</a:t>
            </a:r>
          </a:p>
          <a:p>
            <a:pPr algn="l" marL="446737" indent="-223368" lvl="1">
              <a:lnSpc>
                <a:spcPts val="2627"/>
              </a:lnSpc>
              <a:buFont typeface="Arial"/>
              <a:buChar char="•"/>
            </a:pPr>
            <a:r>
              <a:rPr lang="en-US" sz="2069">
                <a:solidFill>
                  <a:srgbClr val="F8F8F8"/>
                </a:solidFill>
                <a:latin typeface="Agrandir"/>
              </a:rPr>
              <a:t>Participarea la târguri de cariere internaționale</a:t>
            </a:r>
          </a:p>
        </p:txBody>
      </p:sp>
      <p:sp>
        <p:nvSpPr>
          <p:cNvPr name="TextBox 6" id="6"/>
          <p:cNvSpPr txBox="true"/>
          <p:nvPr/>
        </p:nvSpPr>
        <p:spPr>
          <a:xfrm rot="0">
            <a:off x="2746603" y="6966104"/>
            <a:ext cx="6035447" cy="1338483"/>
          </a:xfrm>
          <a:prstGeom prst="rect">
            <a:avLst/>
          </a:prstGeom>
        </p:spPr>
        <p:txBody>
          <a:bodyPr anchor="t" rtlCol="false" tIns="0" lIns="0" bIns="0" rIns="0">
            <a:spAutoFit/>
          </a:bodyPr>
          <a:lstStyle/>
          <a:p>
            <a:pPr algn="l" marL="579455" indent="-289728" lvl="1">
              <a:lnSpc>
                <a:spcPts val="3408"/>
              </a:lnSpc>
              <a:buFont typeface="Arial"/>
              <a:buChar char="•"/>
            </a:pPr>
            <a:r>
              <a:rPr lang="en-US" sz="2683">
                <a:solidFill>
                  <a:srgbClr val="F8F8F8"/>
                </a:solidFill>
                <a:latin typeface="Agrandir"/>
              </a:rPr>
              <a:t>Angajații și competențele lor </a:t>
            </a:r>
          </a:p>
          <a:p>
            <a:pPr algn="l" marL="579455" indent="-289728" lvl="1">
              <a:lnSpc>
                <a:spcPts val="3408"/>
              </a:lnSpc>
              <a:buFont typeface="Arial"/>
              <a:buChar char="•"/>
            </a:pPr>
            <a:r>
              <a:rPr lang="en-US" sz="2683">
                <a:solidFill>
                  <a:srgbClr val="F8F8F8"/>
                </a:solidFill>
                <a:latin typeface="Agrandir"/>
              </a:rPr>
              <a:t>Adaptabilitatea la schimbare</a:t>
            </a:r>
          </a:p>
          <a:p>
            <a:pPr algn="l" marL="579455" indent="-289728" lvl="1">
              <a:lnSpc>
                <a:spcPts val="3408"/>
              </a:lnSpc>
              <a:buFont typeface="Arial"/>
              <a:buChar char="•"/>
            </a:pPr>
            <a:r>
              <a:rPr lang="en-US" sz="2683">
                <a:solidFill>
                  <a:srgbClr val="F8F8F8"/>
                </a:solidFill>
                <a:latin typeface="Agrandir"/>
              </a:rPr>
              <a:t>Mobilitatea fortei de munca</a:t>
            </a:r>
          </a:p>
        </p:txBody>
      </p:sp>
      <p:sp>
        <p:nvSpPr>
          <p:cNvPr name="TextBox 7" id="7"/>
          <p:cNvSpPr txBox="true"/>
          <p:nvPr/>
        </p:nvSpPr>
        <p:spPr>
          <a:xfrm rot="0">
            <a:off x="9458325" y="6985154"/>
            <a:ext cx="5454929" cy="1963332"/>
          </a:xfrm>
          <a:prstGeom prst="rect">
            <a:avLst/>
          </a:prstGeom>
        </p:spPr>
        <p:txBody>
          <a:bodyPr anchor="t" rtlCol="false" tIns="0" lIns="0" bIns="0" rIns="0">
            <a:spAutoFit/>
          </a:bodyPr>
          <a:lstStyle/>
          <a:p>
            <a:pPr algn="l" marL="523720" indent="-261860" lvl="1">
              <a:lnSpc>
                <a:spcPts val="3080"/>
              </a:lnSpc>
              <a:buFont typeface="Arial"/>
              <a:buChar char="•"/>
            </a:pPr>
            <a:r>
              <a:rPr lang="en-US" sz="2425">
                <a:solidFill>
                  <a:srgbClr val="F8F8F8"/>
                </a:solidFill>
                <a:latin typeface="Agrandir"/>
              </a:rPr>
              <a:t>Utilizarea instrumentelor digitale</a:t>
            </a:r>
          </a:p>
          <a:p>
            <a:pPr algn="l" marL="523720" indent="-261860" lvl="1">
              <a:lnSpc>
                <a:spcPts val="3080"/>
              </a:lnSpc>
              <a:buFont typeface="Arial"/>
              <a:buChar char="•"/>
            </a:pPr>
            <a:r>
              <a:rPr lang="en-US" sz="2425">
                <a:solidFill>
                  <a:srgbClr val="F8F8F8"/>
                </a:solidFill>
                <a:latin typeface="Agrandir"/>
              </a:rPr>
              <a:t>Integrarea tehnologiilor digitale</a:t>
            </a:r>
          </a:p>
          <a:p>
            <a:pPr algn="l" marL="523720" indent="-261860" lvl="1">
              <a:lnSpc>
                <a:spcPts val="3080"/>
              </a:lnSpc>
              <a:buFont typeface="Arial"/>
              <a:buChar char="•"/>
            </a:pPr>
            <a:r>
              <a:rPr lang="en-US" sz="2425">
                <a:solidFill>
                  <a:srgbClr val="F8F8F8"/>
                </a:solidFill>
                <a:latin typeface="Agrandir"/>
              </a:rPr>
              <a:t>Comunicarea și colaborarea online</a:t>
            </a:r>
          </a:p>
          <a:p>
            <a:pPr algn="l" marL="523720" indent="-261860" lvl="1">
              <a:lnSpc>
                <a:spcPts val="3080"/>
              </a:lnSpc>
              <a:buFont typeface="Arial"/>
              <a:buChar char="•"/>
            </a:pPr>
            <a:r>
              <a:rPr lang="en-US" sz="2425">
                <a:solidFill>
                  <a:srgbClr val="F8F8F8"/>
                </a:solidFill>
                <a:latin typeface="Agrandir"/>
              </a:rPr>
              <a:t>Analiza și gestionarea datelor</a:t>
            </a:r>
          </a:p>
        </p:txBody>
      </p:sp>
      <p:grpSp>
        <p:nvGrpSpPr>
          <p:cNvPr name="Group 8" id="8"/>
          <p:cNvGrpSpPr/>
          <p:nvPr/>
        </p:nvGrpSpPr>
        <p:grpSpPr>
          <a:xfrm rot="0">
            <a:off x="9096375" y="2400302"/>
            <a:ext cx="47625" cy="6857998"/>
            <a:chOff x="0" y="0"/>
            <a:chExt cx="12543" cy="1806222"/>
          </a:xfrm>
        </p:grpSpPr>
        <p:sp>
          <p:nvSpPr>
            <p:cNvPr name="Freeform 9" id="9"/>
            <p:cNvSpPr/>
            <p:nvPr/>
          </p:nvSpPr>
          <p:spPr>
            <a:xfrm flipH="false" flipV="false" rot="0">
              <a:off x="0" y="0"/>
              <a:ext cx="12543" cy="1806222"/>
            </a:xfrm>
            <a:custGeom>
              <a:avLst/>
              <a:gdLst/>
              <a:ahLst/>
              <a:cxnLst/>
              <a:rect r="r" b="b" t="t" l="l"/>
              <a:pathLst>
                <a:path h="1806222" w="12543">
                  <a:moveTo>
                    <a:pt x="0" y="0"/>
                  </a:moveTo>
                  <a:lnTo>
                    <a:pt x="12543" y="0"/>
                  </a:lnTo>
                  <a:lnTo>
                    <a:pt x="12543" y="1806222"/>
                  </a:lnTo>
                  <a:lnTo>
                    <a:pt x="0" y="1806222"/>
                  </a:lnTo>
                  <a:close/>
                </a:path>
              </a:pathLst>
            </a:custGeom>
            <a:solidFill>
              <a:srgbClr val="F8F8F8"/>
            </a:solidFill>
          </p:spPr>
        </p:sp>
        <p:sp>
          <p:nvSpPr>
            <p:cNvPr name="TextBox 10" id="10"/>
            <p:cNvSpPr txBox="true"/>
            <p:nvPr/>
          </p:nvSpPr>
          <p:spPr>
            <a:xfrm>
              <a:off x="0" y="-123825"/>
              <a:ext cx="12543" cy="1930047"/>
            </a:xfrm>
            <a:prstGeom prst="rect">
              <a:avLst/>
            </a:prstGeom>
          </p:spPr>
          <p:txBody>
            <a:bodyPr anchor="ctr" rtlCol="false" tIns="50800" lIns="50800" bIns="50800" rIns="50800"/>
            <a:lstStyle/>
            <a:p>
              <a:pPr algn="ctr">
                <a:lnSpc>
                  <a:spcPts val="3500"/>
                </a:lnSpc>
              </a:pPr>
            </a:p>
          </p:txBody>
        </p:sp>
      </p:grpSp>
      <p:grpSp>
        <p:nvGrpSpPr>
          <p:cNvPr name="Group 11" id="11"/>
          <p:cNvGrpSpPr/>
          <p:nvPr/>
        </p:nvGrpSpPr>
        <p:grpSpPr>
          <a:xfrm rot="5400000">
            <a:off x="9226483" y="-790432"/>
            <a:ext cx="47625" cy="13715367"/>
            <a:chOff x="0" y="0"/>
            <a:chExt cx="12543" cy="3612278"/>
          </a:xfrm>
        </p:grpSpPr>
        <p:sp>
          <p:nvSpPr>
            <p:cNvPr name="Freeform 12" id="12"/>
            <p:cNvSpPr/>
            <p:nvPr/>
          </p:nvSpPr>
          <p:spPr>
            <a:xfrm flipH="false" flipV="false" rot="0">
              <a:off x="0" y="0"/>
              <a:ext cx="12543" cy="3612278"/>
            </a:xfrm>
            <a:custGeom>
              <a:avLst/>
              <a:gdLst/>
              <a:ahLst/>
              <a:cxnLst/>
              <a:rect r="r" b="b" t="t" l="l"/>
              <a:pathLst>
                <a:path h="3612278" w="12543">
                  <a:moveTo>
                    <a:pt x="0" y="0"/>
                  </a:moveTo>
                  <a:lnTo>
                    <a:pt x="12543" y="0"/>
                  </a:lnTo>
                  <a:lnTo>
                    <a:pt x="12543" y="3612278"/>
                  </a:lnTo>
                  <a:lnTo>
                    <a:pt x="0" y="3612278"/>
                  </a:lnTo>
                  <a:close/>
                </a:path>
              </a:pathLst>
            </a:custGeom>
            <a:solidFill>
              <a:srgbClr val="F8F8F8"/>
            </a:solidFill>
          </p:spPr>
        </p:sp>
        <p:sp>
          <p:nvSpPr>
            <p:cNvPr name="TextBox 13" id="13"/>
            <p:cNvSpPr txBox="true"/>
            <p:nvPr/>
          </p:nvSpPr>
          <p:spPr>
            <a:xfrm>
              <a:off x="0" y="-123825"/>
              <a:ext cx="12543" cy="3736103"/>
            </a:xfrm>
            <a:prstGeom prst="rect">
              <a:avLst/>
            </a:prstGeom>
          </p:spPr>
          <p:txBody>
            <a:bodyPr anchor="ctr" rtlCol="false" tIns="50800" lIns="50800" bIns="50800" rIns="50800"/>
            <a:lstStyle/>
            <a:p>
              <a:pPr algn="ctr">
                <a:lnSpc>
                  <a:spcPts val="3500"/>
                </a:lnSpc>
              </a:pPr>
            </a:p>
          </p:txBody>
        </p:sp>
      </p:grpSp>
      <p:sp>
        <p:nvSpPr>
          <p:cNvPr name="Freeform 14" id="14"/>
          <p:cNvSpPr/>
          <p:nvPr/>
        </p:nvSpPr>
        <p:spPr>
          <a:xfrm flipH="false" flipV="false" rot="-4873975">
            <a:off x="-612131" y="5712696"/>
            <a:ext cx="3394987" cy="4979314"/>
          </a:xfrm>
          <a:custGeom>
            <a:avLst/>
            <a:gdLst/>
            <a:ahLst/>
            <a:cxnLst/>
            <a:rect r="r" b="b" t="t" l="l"/>
            <a:pathLst>
              <a:path h="4979314" w="3394987">
                <a:moveTo>
                  <a:pt x="0" y="0"/>
                </a:moveTo>
                <a:lnTo>
                  <a:pt x="3394987" y="0"/>
                </a:lnTo>
                <a:lnTo>
                  <a:pt x="3394987" y="4979314"/>
                </a:lnTo>
                <a:lnTo>
                  <a:pt x="0" y="49793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true" flipV="true" rot="-4873975">
            <a:off x="15529662" y="-442455"/>
            <a:ext cx="3587952" cy="5262330"/>
          </a:xfrm>
          <a:custGeom>
            <a:avLst/>
            <a:gdLst/>
            <a:ahLst/>
            <a:cxnLst/>
            <a:rect r="r" b="b" t="t" l="l"/>
            <a:pathLst>
              <a:path h="5262330" w="3587952">
                <a:moveTo>
                  <a:pt x="3587952" y="5262330"/>
                </a:moveTo>
                <a:lnTo>
                  <a:pt x="0" y="5262330"/>
                </a:lnTo>
                <a:lnTo>
                  <a:pt x="0" y="0"/>
                </a:lnTo>
                <a:lnTo>
                  <a:pt x="3587952" y="0"/>
                </a:lnTo>
                <a:lnTo>
                  <a:pt x="3587952" y="526233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6" id="16"/>
          <p:cNvSpPr txBox="true"/>
          <p:nvPr/>
        </p:nvSpPr>
        <p:spPr>
          <a:xfrm rot="0">
            <a:off x="3374746" y="2688267"/>
            <a:ext cx="5172145" cy="654685"/>
          </a:xfrm>
          <a:prstGeom prst="rect">
            <a:avLst/>
          </a:prstGeom>
        </p:spPr>
        <p:txBody>
          <a:bodyPr anchor="t" rtlCol="false" tIns="0" lIns="0" bIns="0" rIns="0">
            <a:spAutoFit/>
          </a:bodyPr>
          <a:lstStyle/>
          <a:p>
            <a:pPr algn="ctr">
              <a:lnSpc>
                <a:spcPts val="4444"/>
              </a:lnSpc>
            </a:pPr>
            <a:r>
              <a:rPr lang="en-US" sz="3499">
                <a:solidFill>
                  <a:srgbClr val="F8F8F8"/>
                </a:solidFill>
                <a:latin typeface="Agrandir Bold"/>
              </a:rPr>
              <a:t>PROCESE</a:t>
            </a:r>
          </a:p>
        </p:txBody>
      </p:sp>
      <p:sp>
        <p:nvSpPr>
          <p:cNvPr name="TextBox 17" id="17"/>
          <p:cNvSpPr txBox="true"/>
          <p:nvPr/>
        </p:nvSpPr>
        <p:spPr>
          <a:xfrm rot="0">
            <a:off x="9741109" y="2686399"/>
            <a:ext cx="5172145" cy="654685"/>
          </a:xfrm>
          <a:prstGeom prst="rect">
            <a:avLst/>
          </a:prstGeom>
        </p:spPr>
        <p:txBody>
          <a:bodyPr anchor="t" rtlCol="false" tIns="0" lIns="0" bIns="0" rIns="0">
            <a:spAutoFit/>
          </a:bodyPr>
          <a:lstStyle/>
          <a:p>
            <a:pPr algn="ctr">
              <a:lnSpc>
                <a:spcPts val="4444"/>
              </a:lnSpc>
            </a:pPr>
            <a:r>
              <a:rPr lang="en-US" sz="3499">
                <a:solidFill>
                  <a:srgbClr val="F8F8F8"/>
                </a:solidFill>
                <a:latin typeface="Agrandir Bold"/>
              </a:rPr>
              <a:t>ORGANIZATIE</a:t>
            </a:r>
          </a:p>
        </p:txBody>
      </p:sp>
      <p:sp>
        <p:nvSpPr>
          <p:cNvPr name="TextBox 18" id="18"/>
          <p:cNvSpPr txBox="true"/>
          <p:nvPr/>
        </p:nvSpPr>
        <p:spPr>
          <a:xfrm rot="0">
            <a:off x="3176114" y="6186954"/>
            <a:ext cx="5172145" cy="654685"/>
          </a:xfrm>
          <a:prstGeom prst="rect">
            <a:avLst/>
          </a:prstGeom>
        </p:spPr>
        <p:txBody>
          <a:bodyPr anchor="t" rtlCol="false" tIns="0" lIns="0" bIns="0" rIns="0">
            <a:spAutoFit/>
          </a:bodyPr>
          <a:lstStyle/>
          <a:p>
            <a:pPr algn="ctr">
              <a:lnSpc>
                <a:spcPts val="4444"/>
              </a:lnSpc>
            </a:pPr>
            <a:r>
              <a:rPr lang="en-US" sz="3499">
                <a:solidFill>
                  <a:srgbClr val="F8F8F8"/>
                </a:solidFill>
                <a:latin typeface="Agrandir Bold"/>
              </a:rPr>
              <a:t>PERSOANE</a:t>
            </a:r>
          </a:p>
        </p:txBody>
      </p:sp>
      <p:sp>
        <p:nvSpPr>
          <p:cNvPr name="TextBox 19" id="19"/>
          <p:cNvSpPr txBox="true"/>
          <p:nvPr/>
        </p:nvSpPr>
        <p:spPr>
          <a:xfrm rot="0">
            <a:off x="9144000" y="6187594"/>
            <a:ext cx="6557429" cy="654685"/>
          </a:xfrm>
          <a:prstGeom prst="rect">
            <a:avLst/>
          </a:prstGeom>
        </p:spPr>
        <p:txBody>
          <a:bodyPr anchor="t" rtlCol="false" tIns="0" lIns="0" bIns="0" rIns="0">
            <a:spAutoFit/>
          </a:bodyPr>
          <a:lstStyle/>
          <a:p>
            <a:pPr algn="ctr">
              <a:lnSpc>
                <a:spcPts val="4444"/>
              </a:lnSpc>
            </a:pPr>
            <a:r>
              <a:rPr lang="en-US" sz="3499">
                <a:solidFill>
                  <a:srgbClr val="F8F8F8"/>
                </a:solidFill>
                <a:latin typeface="Agrandir Bold"/>
              </a:rPr>
              <a:t>TEHNOLOGIA INFORMATIEI</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345B53"/>
        </a:solidFill>
      </p:bgPr>
    </p:bg>
    <p:spTree>
      <p:nvGrpSpPr>
        <p:cNvPr id="1" name=""/>
        <p:cNvGrpSpPr/>
        <p:nvPr/>
      </p:nvGrpSpPr>
      <p:grpSpPr>
        <a:xfrm>
          <a:off x="0" y="0"/>
          <a:ext cx="0" cy="0"/>
          <a:chOff x="0" y="0"/>
          <a:chExt cx="0" cy="0"/>
        </a:xfrm>
      </p:grpSpPr>
      <p:sp>
        <p:nvSpPr>
          <p:cNvPr name="TextBox 2" id="2"/>
          <p:cNvSpPr txBox="true"/>
          <p:nvPr/>
        </p:nvSpPr>
        <p:spPr>
          <a:xfrm rot="0">
            <a:off x="2746603" y="942975"/>
            <a:ext cx="12699545" cy="1457327"/>
          </a:xfrm>
          <a:prstGeom prst="rect">
            <a:avLst/>
          </a:prstGeom>
        </p:spPr>
        <p:txBody>
          <a:bodyPr anchor="t" rtlCol="false" tIns="0" lIns="0" bIns="0" rIns="0">
            <a:spAutoFit/>
          </a:bodyPr>
          <a:lstStyle/>
          <a:p>
            <a:pPr algn="ctr">
              <a:lnSpc>
                <a:spcPts val="9000"/>
              </a:lnSpc>
            </a:pPr>
            <a:r>
              <a:rPr lang="en-US" sz="9000">
                <a:solidFill>
                  <a:srgbClr val="F8F8F8"/>
                </a:solidFill>
                <a:latin typeface="Agrandir Bold"/>
              </a:rPr>
              <a:t>Analiza SWOT</a:t>
            </a:r>
          </a:p>
        </p:txBody>
      </p:sp>
      <p:sp>
        <p:nvSpPr>
          <p:cNvPr name="TextBox 3" id="3"/>
          <p:cNvSpPr txBox="true"/>
          <p:nvPr/>
        </p:nvSpPr>
        <p:spPr>
          <a:xfrm rot="0">
            <a:off x="2033464" y="3637027"/>
            <a:ext cx="6696146" cy="1682512"/>
          </a:xfrm>
          <a:prstGeom prst="rect">
            <a:avLst/>
          </a:prstGeom>
        </p:spPr>
        <p:txBody>
          <a:bodyPr anchor="t" rtlCol="false" tIns="0" lIns="0" bIns="0" rIns="0">
            <a:spAutoFit/>
          </a:bodyPr>
          <a:lstStyle/>
          <a:p>
            <a:pPr algn="ctr" marL="551319" indent="-275660" lvl="1">
              <a:lnSpc>
                <a:spcPts val="3243"/>
              </a:lnSpc>
              <a:buFont typeface="Arial"/>
              <a:buChar char="•"/>
            </a:pPr>
            <a:r>
              <a:rPr lang="en-US" sz="2553">
                <a:solidFill>
                  <a:srgbClr val="F8F8F8"/>
                </a:solidFill>
                <a:latin typeface="Agrandir"/>
              </a:rPr>
              <a:t>Creearea de noi locuri de munca</a:t>
            </a:r>
          </a:p>
          <a:p>
            <a:pPr algn="ctr" marL="551319" indent="-275660" lvl="1">
              <a:lnSpc>
                <a:spcPts val="3243"/>
              </a:lnSpc>
              <a:buFont typeface="Arial"/>
              <a:buChar char="•"/>
            </a:pPr>
            <a:r>
              <a:rPr lang="en-US" sz="2553">
                <a:solidFill>
                  <a:srgbClr val="F8F8F8"/>
                </a:solidFill>
                <a:latin typeface="Agrandir"/>
              </a:rPr>
              <a:t>Cresterea ponderii lucrarilor calificati</a:t>
            </a:r>
          </a:p>
          <a:p>
            <a:pPr algn="ctr" marL="539751" indent="-269876" lvl="1">
              <a:lnSpc>
                <a:spcPts val="3175"/>
              </a:lnSpc>
              <a:buFont typeface="Arial"/>
              <a:buChar char="•"/>
            </a:pPr>
            <a:r>
              <a:rPr lang="en-US" sz="2500">
                <a:solidFill>
                  <a:srgbClr val="F8F8F8"/>
                </a:solidFill>
                <a:latin typeface="Agrandir"/>
              </a:rPr>
              <a:t>Diversificarea oportunitatilor de angajare</a:t>
            </a:r>
          </a:p>
        </p:txBody>
      </p:sp>
      <p:sp>
        <p:nvSpPr>
          <p:cNvPr name="TextBox 4" id="4"/>
          <p:cNvSpPr txBox="true"/>
          <p:nvPr/>
        </p:nvSpPr>
        <p:spPr>
          <a:xfrm rot="0">
            <a:off x="9096375" y="3316675"/>
            <a:ext cx="7092246" cy="2665448"/>
          </a:xfrm>
          <a:prstGeom prst="rect">
            <a:avLst/>
          </a:prstGeom>
        </p:spPr>
        <p:txBody>
          <a:bodyPr anchor="t" rtlCol="false" tIns="0" lIns="0" bIns="0" rIns="0">
            <a:spAutoFit/>
          </a:bodyPr>
          <a:lstStyle/>
          <a:p>
            <a:pPr algn="ctr" marL="500337" indent="-250168" lvl="1">
              <a:lnSpc>
                <a:spcPts val="2943"/>
              </a:lnSpc>
              <a:buFont typeface="Arial"/>
              <a:buChar char="•"/>
            </a:pPr>
            <a:r>
              <a:rPr lang="en-US" sz="2317">
                <a:solidFill>
                  <a:srgbClr val="F8F8F8"/>
                </a:solidFill>
                <a:latin typeface="Agrandir"/>
              </a:rPr>
              <a:t>Munca nedeclarată reprezintă aproximativ 25% din totalul salariaților cu normă întreagă</a:t>
            </a:r>
          </a:p>
          <a:p>
            <a:pPr algn="ctr" marL="500337" indent="-250168" lvl="1">
              <a:lnSpc>
                <a:spcPts val="2943"/>
              </a:lnSpc>
              <a:buFont typeface="Arial"/>
              <a:buChar char="•"/>
            </a:pPr>
            <a:r>
              <a:rPr lang="en-US" sz="2317">
                <a:solidFill>
                  <a:srgbClr val="F8F8F8"/>
                </a:solidFill>
                <a:latin typeface="Agrandir"/>
              </a:rPr>
              <a:t>Rata scăzută de ocupare a României comparativ cu media UE</a:t>
            </a:r>
          </a:p>
          <a:p>
            <a:pPr algn="ctr" marL="500337" indent="-250168" lvl="1">
              <a:lnSpc>
                <a:spcPts val="2943"/>
              </a:lnSpc>
              <a:buFont typeface="Arial"/>
              <a:buChar char="•"/>
            </a:pPr>
            <a:r>
              <a:rPr lang="en-US" sz="2317">
                <a:solidFill>
                  <a:srgbClr val="F8F8F8"/>
                </a:solidFill>
                <a:latin typeface="Agrandir"/>
              </a:rPr>
              <a:t> Impactul asupra locurilor de muncă necalificate</a:t>
            </a:r>
          </a:p>
          <a:p>
            <a:pPr algn="ctr" marL="500337" indent="-250168" lvl="1">
              <a:lnSpc>
                <a:spcPts val="2943"/>
              </a:lnSpc>
              <a:buFont typeface="Arial"/>
              <a:buChar char="•"/>
            </a:pPr>
            <a:r>
              <a:rPr lang="en-US" sz="2317">
                <a:solidFill>
                  <a:srgbClr val="F8F8F8"/>
                </a:solidFill>
                <a:latin typeface="Agrandir"/>
              </a:rPr>
              <a:t> Necesitatea de ajustare a lucrătorilor </a:t>
            </a:r>
          </a:p>
        </p:txBody>
      </p:sp>
      <p:sp>
        <p:nvSpPr>
          <p:cNvPr name="TextBox 5" id="5"/>
          <p:cNvSpPr txBox="true"/>
          <p:nvPr/>
        </p:nvSpPr>
        <p:spPr>
          <a:xfrm rot="0">
            <a:off x="1487156" y="6756554"/>
            <a:ext cx="7455299" cy="3322828"/>
          </a:xfrm>
          <a:prstGeom prst="rect">
            <a:avLst/>
          </a:prstGeom>
        </p:spPr>
        <p:txBody>
          <a:bodyPr anchor="t" rtlCol="false" tIns="0" lIns="0" bIns="0" rIns="0">
            <a:spAutoFit/>
          </a:bodyPr>
          <a:lstStyle/>
          <a:p>
            <a:pPr algn="ctr" marL="496571" indent="-248285" lvl="1">
              <a:lnSpc>
                <a:spcPts val="2921"/>
              </a:lnSpc>
              <a:buFont typeface="Arial"/>
              <a:buChar char="•"/>
            </a:pPr>
            <a:r>
              <a:rPr lang="en-US" sz="2300">
                <a:solidFill>
                  <a:srgbClr val="F8F8F8"/>
                </a:solidFill>
                <a:latin typeface="Agrandir"/>
              </a:rPr>
              <a:t>Dezvoltarea sectoarelor competitive</a:t>
            </a:r>
          </a:p>
          <a:p>
            <a:pPr algn="ctr" marL="496571" indent="-248285" lvl="1">
              <a:lnSpc>
                <a:spcPts val="2921"/>
              </a:lnSpc>
              <a:buFont typeface="Arial"/>
              <a:buChar char="•"/>
            </a:pPr>
            <a:r>
              <a:rPr lang="en-US" sz="2300">
                <a:solidFill>
                  <a:srgbClr val="F8F8F8"/>
                </a:solidFill>
                <a:latin typeface="Agrandir"/>
              </a:rPr>
              <a:t> Extinderea colaborării cu companii internaționale pentru creșterea oportunităților de angajare</a:t>
            </a:r>
          </a:p>
          <a:p>
            <a:pPr algn="ctr" marL="496571" indent="-248285" lvl="1">
              <a:lnSpc>
                <a:spcPts val="2921"/>
              </a:lnSpc>
              <a:buFont typeface="Arial"/>
              <a:buChar char="•"/>
            </a:pPr>
            <a:r>
              <a:rPr lang="en-US" sz="2300">
                <a:solidFill>
                  <a:srgbClr val="F8F8F8"/>
                </a:solidFill>
                <a:latin typeface="Agrandir"/>
              </a:rPr>
              <a:t> Investiții în programe de formare și dezvoltare pentru a răspunde cerințelor pieței muncii globale</a:t>
            </a:r>
          </a:p>
          <a:p>
            <a:pPr algn="ctr" marL="496571" indent="-248285" lvl="1">
              <a:lnSpc>
                <a:spcPts val="2921"/>
              </a:lnSpc>
              <a:buFont typeface="Arial"/>
              <a:buChar char="•"/>
            </a:pPr>
            <a:r>
              <a:rPr lang="en-US" sz="2300">
                <a:solidFill>
                  <a:srgbClr val="F8F8F8"/>
                </a:solidFill>
                <a:latin typeface="Agrandir"/>
              </a:rPr>
              <a:t>Creșterea importanței sectorului serviciilor în economia română</a:t>
            </a:r>
          </a:p>
          <a:p>
            <a:pPr algn="ctr" marL="496571" indent="-248285" lvl="1">
              <a:lnSpc>
                <a:spcPts val="2921"/>
              </a:lnSpc>
              <a:buFont typeface="Arial"/>
              <a:buChar char="•"/>
            </a:pPr>
            <a:r>
              <a:rPr lang="en-US" sz="2300">
                <a:solidFill>
                  <a:srgbClr val="F8F8F8"/>
                </a:solidFill>
                <a:latin typeface="Agrandir"/>
              </a:rPr>
              <a:t>Creșterea exportului românesc în sectorul tehnologic</a:t>
            </a:r>
          </a:p>
        </p:txBody>
      </p:sp>
      <p:sp>
        <p:nvSpPr>
          <p:cNvPr name="TextBox 6" id="6"/>
          <p:cNvSpPr txBox="true"/>
          <p:nvPr/>
        </p:nvSpPr>
        <p:spPr>
          <a:xfrm rot="0">
            <a:off x="9248775" y="6813704"/>
            <a:ext cx="7378339" cy="2960878"/>
          </a:xfrm>
          <a:prstGeom prst="rect">
            <a:avLst/>
          </a:prstGeom>
        </p:spPr>
        <p:txBody>
          <a:bodyPr anchor="t" rtlCol="false" tIns="0" lIns="0" bIns="0" rIns="0">
            <a:spAutoFit/>
          </a:bodyPr>
          <a:lstStyle/>
          <a:p>
            <a:pPr algn="ctr" marL="496571" indent="-248285" lvl="1">
              <a:lnSpc>
                <a:spcPts val="2921"/>
              </a:lnSpc>
              <a:buFont typeface="Arial"/>
              <a:buChar char="•"/>
            </a:pPr>
            <a:r>
              <a:rPr lang="en-US" sz="2300">
                <a:solidFill>
                  <a:srgbClr val="F8F8F8"/>
                </a:solidFill>
                <a:latin typeface="Agrandir"/>
              </a:rPr>
              <a:t>Presiunea asupra colectării veniturilor la bugetul de stat din cauza muncii nedeclarate</a:t>
            </a:r>
          </a:p>
          <a:p>
            <a:pPr algn="ctr" marL="496571" indent="-248285" lvl="1">
              <a:lnSpc>
                <a:spcPts val="2921"/>
              </a:lnSpc>
              <a:buFont typeface="Arial"/>
              <a:buChar char="•"/>
            </a:pPr>
            <a:r>
              <a:rPr lang="en-US" sz="2300">
                <a:solidFill>
                  <a:srgbClr val="F8F8F8"/>
                </a:solidFill>
                <a:latin typeface="Agrandir"/>
              </a:rPr>
              <a:t>Limitarea estimărilor privind oferta de muncă din cauza ratei ridicate a muncii nedeclarate</a:t>
            </a:r>
          </a:p>
          <a:p>
            <a:pPr algn="ctr" marL="496571" indent="-248285" lvl="1">
              <a:lnSpc>
                <a:spcPts val="2921"/>
              </a:lnSpc>
              <a:buFont typeface="Arial"/>
              <a:buChar char="•"/>
            </a:pPr>
            <a:r>
              <a:rPr lang="en-US" sz="2300">
                <a:solidFill>
                  <a:srgbClr val="F8F8F8"/>
                </a:solidFill>
                <a:latin typeface="Agrandir"/>
              </a:rPr>
              <a:t>Creșterea concurenței pe piața muncii din cauza integrării economice europene </a:t>
            </a:r>
          </a:p>
          <a:p>
            <a:pPr algn="ctr" marL="496571" indent="-248285" lvl="1">
              <a:lnSpc>
                <a:spcPts val="2921"/>
              </a:lnSpc>
              <a:buFont typeface="Arial"/>
              <a:buChar char="•"/>
            </a:pPr>
            <a:r>
              <a:rPr lang="en-US" sz="2300">
                <a:solidFill>
                  <a:srgbClr val="F8F8F8"/>
                </a:solidFill>
                <a:latin typeface="Agrandir"/>
              </a:rPr>
              <a:t>Creșterea riscului de șomaj și de încălcare a drepturilor salariaților</a:t>
            </a:r>
          </a:p>
        </p:txBody>
      </p:sp>
      <p:grpSp>
        <p:nvGrpSpPr>
          <p:cNvPr name="Group 7" id="7"/>
          <p:cNvGrpSpPr/>
          <p:nvPr/>
        </p:nvGrpSpPr>
        <p:grpSpPr>
          <a:xfrm rot="0">
            <a:off x="9044525" y="2400302"/>
            <a:ext cx="99475" cy="7859180"/>
            <a:chOff x="0" y="0"/>
            <a:chExt cx="26199" cy="2069907"/>
          </a:xfrm>
        </p:grpSpPr>
        <p:sp>
          <p:nvSpPr>
            <p:cNvPr name="Freeform 8" id="8"/>
            <p:cNvSpPr/>
            <p:nvPr/>
          </p:nvSpPr>
          <p:spPr>
            <a:xfrm flipH="false" flipV="false" rot="0">
              <a:off x="0" y="0"/>
              <a:ext cx="26199" cy="2069907"/>
            </a:xfrm>
            <a:custGeom>
              <a:avLst/>
              <a:gdLst/>
              <a:ahLst/>
              <a:cxnLst/>
              <a:rect r="r" b="b" t="t" l="l"/>
              <a:pathLst>
                <a:path h="2069907" w="26199">
                  <a:moveTo>
                    <a:pt x="0" y="0"/>
                  </a:moveTo>
                  <a:lnTo>
                    <a:pt x="26199" y="0"/>
                  </a:lnTo>
                  <a:lnTo>
                    <a:pt x="26199" y="2069907"/>
                  </a:lnTo>
                  <a:lnTo>
                    <a:pt x="0" y="2069907"/>
                  </a:lnTo>
                  <a:close/>
                </a:path>
              </a:pathLst>
            </a:custGeom>
            <a:solidFill>
              <a:srgbClr val="F7F8F3"/>
            </a:solidFill>
          </p:spPr>
        </p:sp>
        <p:sp>
          <p:nvSpPr>
            <p:cNvPr name="TextBox 9" id="9"/>
            <p:cNvSpPr txBox="true"/>
            <p:nvPr/>
          </p:nvSpPr>
          <p:spPr>
            <a:xfrm>
              <a:off x="0" y="-123825"/>
              <a:ext cx="26199" cy="2193732"/>
            </a:xfrm>
            <a:prstGeom prst="rect">
              <a:avLst/>
            </a:prstGeom>
          </p:spPr>
          <p:txBody>
            <a:bodyPr anchor="ctr" rtlCol="false" tIns="50800" lIns="50800" bIns="50800" rIns="50800"/>
            <a:lstStyle/>
            <a:p>
              <a:pPr algn="ctr">
                <a:lnSpc>
                  <a:spcPts val="3500"/>
                </a:lnSpc>
              </a:pPr>
            </a:p>
          </p:txBody>
        </p:sp>
      </p:grpSp>
      <p:grpSp>
        <p:nvGrpSpPr>
          <p:cNvPr name="Group 10" id="10"/>
          <p:cNvGrpSpPr/>
          <p:nvPr/>
        </p:nvGrpSpPr>
        <p:grpSpPr>
          <a:xfrm rot="5400000">
            <a:off x="9239310" y="-1162406"/>
            <a:ext cx="73278" cy="14484969"/>
            <a:chOff x="0" y="0"/>
            <a:chExt cx="19300" cy="3814971"/>
          </a:xfrm>
        </p:grpSpPr>
        <p:sp>
          <p:nvSpPr>
            <p:cNvPr name="Freeform 11" id="11"/>
            <p:cNvSpPr/>
            <p:nvPr/>
          </p:nvSpPr>
          <p:spPr>
            <a:xfrm flipH="false" flipV="false" rot="0">
              <a:off x="0" y="0"/>
              <a:ext cx="19300" cy="3814971"/>
            </a:xfrm>
            <a:custGeom>
              <a:avLst/>
              <a:gdLst/>
              <a:ahLst/>
              <a:cxnLst/>
              <a:rect r="r" b="b" t="t" l="l"/>
              <a:pathLst>
                <a:path h="3814971" w="19300">
                  <a:moveTo>
                    <a:pt x="0" y="0"/>
                  </a:moveTo>
                  <a:lnTo>
                    <a:pt x="19300" y="0"/>
                  </a:lnTo>
                  <a:lnTo>
                    <a:pt x="19300" y="3814971"/>
                  </a:lnTo>
                  <a:lnTo>
                    <a:pt x="0" y="3814971"/>
                  </a:lnTo>
                  <a:close/>
                </a:path>
              </a:pathLst>
            </a:custGeom>
            <a:solidFill>
              <a:srgbClr val="F7F8F3"/>
            </a:solidFill>
          </p:spPr>
        </p:sp>
        <p:sp>
          <p:nvSpPr>
            <p:cNvPr name="TextBox 12" id="12"/>
            <p:cNvSpPr txBox="true"/>
            <p:nvPr/>
          </p:nvSpPr>
          <p:spPr>
            <a:xfrm>
              <a:off x="0" y="-123825"/>
              <a:ext cx="19300" cy="3938796"/>
            </a:xfrm>
            <a:prstGeom prst="rect">
              <a:avLst/>
            </a:prstGeom>
          </p:spPr>
          <p:txBody>
            <a:bodyPr anchor="ctr" rtlCol="false" tIns="50800" lIns="50800" bIns="50800" rIns="50800"/>
            <a:lstStyle/>
            <a:p>
              <a:pPr algn="ctr">
                <a:lnSpc>
                  <a:spcPts val="3500"/>
                </a:lnSpc>
              </a:pPr>
            </a:p>
          </p:txBody>
        </p:sp>
      </p:grpSp>
      <p:sp>
        <p:nvSpPr>
          <p:cNvPr name="Freeform 13" id="13"/>
          <p:cNvSpPr/>
          <p:nvPr/>
        </p:nvSpPr>
        <p:spPr>
          <a:xfrm flipH="false" flipV="false" rot="-4873975">
            <a:off x="-1537345" y="5740214"/>
            <a:ext cx="3394987" cy="4979314"/>
          </a:xfrm>
          <a:custGeom>
            <a:avLst/>
            <a:gdLst/>
            <a:ahLst/>
            <a:cxnLst/>
            <a:rect r="r" b="b" t="t" l="l"/>
            <a:pathLst>
              <a:path h="4979314" w="3394987">
                <a:moveTo>
                  <a:pt x="0" y="0"/>
                </a:moveTo>
                <a:lnTo>
                  <a:pt x="3394987" y="0"/>
                </a:lnTo>
                <a:lnTo>
                  <a:pt x="3394987" y="4979315"/>
                </a:lnTo>
                <a:lnTo>
                  <a:pt x="0" y="49793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true" flipV="true" rot="-4873975">
            <a:off x="15529662" y="-442455"/>
            <a:ext cx="3587952" cy="5262330"/>
          </a:xfrm>
          <a:custGeom>
            <a:avLst/>
            <a:gdLst/>
            <a:ahLst/>
            <a:cxnLst/>
            <a:rect r="r" b="b" t="t" l="l"/>
            <a:pathLst>
              <a:path h="5262330" w="3587952">
                <a:moveTo>
                  <a:pt x="3587952" y="5262330"/>
                </a:moveTo>
                <a:lnTo>
                  <a:pt x="0" y="5262330"/>
                </a:lnTo>
                <a:lnTo>
                  <a:pt x="0" y="0"/>
                </a:lnTo>
                <a:lnTo>
                  <a:pt x="3587952" y="0"/>
                </a:lnTo>
                <a:lnTo>
                  <a:pt x="3587952" y="526233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2795465" y="2528640"/>
            <a:ext cx="5172145" cy="654685"/>
          </a:xfrm>
          <a:prstGeom prst="rect">
            <a:avLst/>
          </a:prstGeom>
        </p:spPr>
        <p:txBody>
          <a:bodyPr anchor="t" rtlCol="false" tIns="0" lIns="0" bIns="0" rIns="0">
            <a:spAutoFit/>
          </a:bodyPr>
          <a:lstStyle/>
          <a:p>
            <a:pPr algn="ctr">
              <a:lnSpc>
                <a:spcPts val="4444"/>
              </a:lnSpc>
            </a:pPr>
            <a:r>
              <a:rPr lang="en-US" sz="3499">
                <a:solidFill>
                  <a:srgbClr val="F8F8F8"/>
                </a:solidFill>
                <a:latin typeface="Agrandir"/>
              </a:rPr>
              <a:t>STRENGTHS</a:t>
            </a:r>
          </a:p>
        </p:txBody>
      </p:sp>
      <p:sp>
        <p:nvSpPr>
          <p:cNvPr name="TextBox 16" id="16"/>
          <p:cNvSpPr txBox="true"/>
          <p:nvPr/>
        </p:nvSpPr>
        <p:spPr>
          <a:xfrm rot="0">
            <a:off x="9836642" y="2528640"/>
            <a:ext cx="5172145" cy="654685"/>
          </a:xfrm>
          <a:prstGeom prst="rect">
            <a:avLst/>
          </a:prstGeom>
        </p:spPr>
        <p:txBody>
          <a:bodyPr anchor="t" rtlCol="false" tIns="0" lIns="0" bIns="0" rIns="0">
            <a:spAutoFit/>
          </a:bodyPr>
          <a:lstStyle/>
          <a:p>
            <a:pPr algn="ctr">
              <a:lnSpc>
                <a:spcPts val="4444"/>
              </a:lnSpc>
            </a:pPr>
            <a:r>
              <a:rPr lang="en-US" sz="3499">
                <a:solidFill>
                  <a:srgbClr val="F8F8F8"/>
                </a:solidFill>
                <a:latin typeface="Agrandir"/>
              </a:rPr>
              <a:t>WEAKNESSES</a:t>
            </a:r>
          </a:p>
        </p:txBody>
      </p:sp>
      <p:sp>
        <p:nvSpPr>
          <p:cNvPr name="TextBox 17" id="17"/>
          <p:cNvSpPr txBox="true"/>
          <p:nvPr/>
        </p:nvSpPr>
        <p:spPr>
          <a:xfrm rot="0">
            <a:off x="3374746" y="6187594"/>
            <a:ext cx="5172145" cy="654685"/>
          </a:xfrm>
          <a:prstGeom prst="rect">
            <a:avLst/>
          </a:prstGeom>
        </p:spPr>
        <p:txBody>
          <a:bodyPr anchor="t" rtlCol="false" tIns="0" lIns="0" bIns="0" rIns="0">
            <a:spAutoFit/>
          </a:bodyPr>
          <a:lstStyle/>
          <a:p>
            <a:pPr algn="ctr">
              <a:lnSpc>
                <a:spcPts val="4444"/>
              </a:lnSpc>
            </a:pPr>
            <a:r>
              <a:rPr lang="en-US" sz="3499">
                <a:solidFill>
                  <a:srgbClr val="F8F8F8"/>
                </a:solidFill>
                <a:latin typeface="Agrandir"/>
              </a:rPr>
              <a:t>OPPORTUNITIES</a:t>
            </a:r>
          </a:p>
        </p:txBody>
      </p:sp>
      <p:sp>
        <p:nvSpPr>
          <p:cNvPr name="TextBox 18" id="18"/>
          <p:cNvSpPr txBox="true"/>
          <p:nvPr/>
        </p:nvSpPr>
        <p:spPr>
          <a:xfrm rot="0">
            <a:off x="9144000" y="6187594"/>
            <a:ext cx="6557429" cy="654685"/>
          </a:xfrm>
          <a:prstGeom prst="rect">
            <a:avLst/>
          </a:prstGeom>
        </p:spPr>
        <p:txBody>
          <a:bodyPr anchor="t" rtlCol="false" tIns="0" lIns="0" bIns="0" rIns="0">
            <a:spAutoFit/>
          </a:bodyPr>
          <a:lstStyle/>
          <a:p>
            <a:pPr algn="ctr">
              <a:lnSpc>
                <a:spcPts val="4444"/>
              </a:lnSpc>
            </a:pPr>
            <a:r>
              <a:rPr lang="en-US" sz="3499">
                <a:solidFill>
                  <a:srgbClr val="F8F8F8"/>
                </a:solidFill>
                <a:latin typeface="Agrandir"/>
              </a:rPr>
              <a:t>THREATS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FF0EA"/>
        </a:solidFill>
      </p:bgPr>
    </p:bg>
    <p:spTree>
      <p:nvGrpSpPr>
        <p:cNvPr id="1" name=""/>
        <p:cNvGrpSpPr/>
        <p:nvPr/>
      </p:nvGrpSpPr>
      <p:grpSpPr>
        <a:xfrm>
          <a:off x="0" y="0"/>
          <a:ext cx="0" cy="0"/>
          <a:chOff x="0" y="0"/>
          <a:chExt cx="0" cy="0"/>
        </a:xfrm>
      </p:grpSpPr>
      <p:sp>
        <p:nvSpPr>
          <p:cNvPr name="TextBox 2" id="2"/>
          <p:cNvSpPr txBox="true"/>
          <p:nvPr/>
        </p:nvSpPr>
        <p:spPr>
          <a:xfrm rot="0">
            <a:off x="2746603" y="962025"/>
            <a:ext cx="12699545" cy="1163967"/>
          </a:xfrm>
          <a:prstGeom prst="rect">
            <a:avLst/>
          </a:prstGeom>
        </p:spPr>
        <p:txBody>
          <a:bodyPr anchor="t" rtlCol="false" tIns="0" lIns="0" bIns="0" rIns="0">
            <a:spAutoFit/>
          </a:bodyPr>
          <a:lstStyle/>
          <a:p>
            <a:pPr algn="ctr">
              <a:lnSpc>
                <a:spcPts val="7200"/>
              </a:lnSpc>
            </a:pPr>
            <a:r>
              <a:rPr lang="en-US" sz="7200">
                <a:solidFill>
                  <a:srgbClr val="2B2B2B"/>
                </a:solidFill>
                <a:latin typeface="Agrandir Bold"/>
              </a:rPr>
              <a:t>Cele 5 Forte ale lui Porter</a:t>
            </a:r>
          </a:p>
        </p:txBody>
      </p:sp>
      <p:sp>
        <p:nvSpPr>
          <p:cNvPr name="TextBox 3" id="3"/>
          <p:cNvSpPr txBox="true"/>
          <p:nvPr/>
        </p:nvSpPr>
        <p:spPr>
          <a:xfrm rot="0">
            <a:off x="385574" y="3097600"/>
            <a:ext cx="8710801" cy="2463800"/>
          </a:xfrm>
          <a:prstGeom prst="rect">
            <a:avLst/>
          </a:prstGeom>
        </p:spPr>
        <p:txBody>
          <a:bodyPr anchor="t" rtlCol="false" tIns="0" lIns="0" bIns="0" rIns="0">
            <a:spAutoFit/>
          </a:bodyPr>
          <a:lstStyle/>
          <a:p>
            <a:pPr algn="ctr" marL="539751" indent="-269876" lvl="1">
              <a:lnSpc>
                <a:spcPts val="3175"/>
              </a:lnSpc>
              <a:buFont typeface="Arial"/>
              <a:buChar char="•"/>
            </a:pPr>
            <a:r>
              <a:rPr lang="en-US" sz="2500">
                <a:solidFill>
                  <a:srgbClr val="2B2B2B"/>
                </a:solidFill>
                <a:latin typeface="Agrandir"/>
              </a:rPr>
              <a:t>Creșterea utilizării tehnologiilor digitale pentru recrutare și formare (poate reprezenta un produs de substituție pentru metodele tradiționale)</a:t>
            </a:r>
          </a:p>
          <a:p>
            <a:pPr algn="ctr" marL="539751" indent="-269876" lvl="1">
              <a:lnSpc>
                <a:spcPts val="3175"/>
              </a:lnSpc>
              <a:buFont typeface="Arial"/>
              <a:buChar char="•"/>
            </a:pPr>
            <a:r>
              <a:rPr lang="en-US" sz="2500">
                <a:solidFill>
                  <a:srgbClr val="2B2B2B"/>
                </a:solidFill>
                <a:latin typeface="Agrandir"/>
              </a:rPr>
              <a:t> Creșterea mobilității forței de muncă internaționale (poate fi considerată un produs de substituție pentru angajații locali)</a:t>
            </a:r>
          </a:p>
        </p:txBody>
      </p:sp>
      <p:sp>
        <p:nvSpPr>
          <p:cNvPr name="TextBox 4" id="4"/>
          <p:cNvSpPr txBox="true"/>
          <p:nvPr/>
        </p:nvSpPr>
        <p:spPr>
          <a:xfrm rot="0">
            <a:off x="9488703" y="2708320"/>
            <a:ext cx="8300341" cy="3036923"/>
          </a:xfrm>
          <a:prstGeom prst="rect">
            <a:avLst/>
          </a:prstGeom>
        </p:spPr>
        <p:txBody>
          <a:bodyPr anchor="t" rtlCol="false" tIns="0" lIns="0" bIns="0" rIns="0">
            <a:spAutoFit/>
          </a:bodyPr>
          <a:lstStyle/>
          <a:p>
            <a:pPr algn="ctr" marL="500337" indent="-250168" lvl="1">
              <a:lnSpc>
                <a:spcPts val="2943"/>
              </a:lnSpc>
              <a:buFont typeface="Arial"/>
              <a:buChar char="•"/>
            </a:pPr>
            <a:r>
              <a:rPr lang="en-US" sz="2317">
                <a:solidFill>
                  <a:srgbClr val="2B2B2B"/>
                </a:solidFill>
                <a:latin typeface="Agrandir"/>
              </a:rPr>
              <a:t>Creșterea cererii de angajați calificați (poate crește puterea clienților (angajatorilor) de a negocia condiții mai bune pentru angajați)</a:t>
            </a:r>
          </a:p>
          <a:p>
            <a:pPr algn="ctr" marL="500337" indent="-250168" lvl="1">
              <a:lnSpc>
                <a:spcPts val="2943"/>
              </a:lnSpc>
              <a:buFont typeface="Arial"/>
              <a:buChar char="•"/>
            </a:pPr>
            <a:r>
              <a:rPr lang="en-US" sz="2317">
                <a:solidFill>
                  <a:srgbClr val="2B2B2B"/>
                </a:solidFill>
                <a:latin typeface="Agrandir"/>
              </a:rPr>
              <a:t>Creșterea cererii de servicii de recrutare și formare (poate crește puterea clienților de a alege între diferiți furnizori) </a:t>
            </a:r>
          </a:p>
          <a:p>
            <a:pPr algn="ctr" marL="500337" indent="-250168" lvl="1">
              <a:lnSpc>
                <a:spcPts val="2943"/>
              </a:lnSpc>
              <a:buFont typeface="Arial"/>
              <a:buChar char="•"/>
            </a:pPr>
            <a:r>
              <a:rPr lang="en-US" sz="2317">
                <a:solidFill>
                  <a:srgbClr val="2B2B2B"/>
                </a:solidFill>
                <a:latin typeface="Agrandir"/>
              </a:rPr>
              <a:t>Capacitatea angajatorilor de a impune condiții de muncă, salarii și beneficii,in functie de cerintele clientilor</a:t>
            </a:r>
          </a:p>
        </p:txBody>
      </p:sp>
      <p:sp>
        <p:nvSpPr>
          <p:cNvPr name="TextBox 5" id="5"/>
          <p:cNvSpPr txBox="true"/>
          <p:nvPr/>
        </p:nvSpPr>
        <p:spPr>
          <a:xfrm rot="0">
            <a:off x="1230621" y="6828553"/>
            <a:ext cx="7455299" cy="2863850"/>
          </a:xfrm>
          <a:prstGeom prst="rect">
            <a:avLst/>
          </a:prstGeom>
        </p:spPr>
        <p:txBody>
          <a:bodyPr anchor="t" rtlCol="false" tIns="0" lIns="0" bIns="0" rIns="0">
            <a:spAutoFit/>
          </a:bodyPr>
          <a:lstStyle/>
          <a:p>
            <a:pPr algn="ctr" marL="539749" indent="-269875" lvl="1">
              <a:lnSpc>
                <a:spcPts val="3174"/>
              </a:lnSpc>
              <a:buFont typeface="Arial"/>
              <a:buChar char="•"/>
            </a:pPr>
            <a:r>
              <a:rPr lang="en-US" sz="2499">
                <a:solidFill>
                  <a:srgbClr val="2B2B2B"/>
                </a:solidFill>
                <a:latin typeface="Agrandir"/>
              </a:rPr>
              <a:t>Creșterea concurenței între companii pentru atragerea și reținerea angajaților calificați</a:t>
            </a:r>
          </a:p>
          <a:p>
            <a:pPr algn="ctr" marL="539749" indent="-269875" lvl="1">
              <a:lnSpc>
                <a:spcPts val="3174"/>
              </a:lnSpc>
              <a:buFont typeface="Arial"/>
              <a:buChar char="•"/>
            </a:pPr>
            <a:r>
              <a:rPr lang="en-US" sz="2499">
                <a:solidFill>
                  <a:srgbClr val="2B2B2B"/>
                </a:solidFill>
                <a:latin typeface="Agrandir"/>
              </a:rPr>
              <a:t>Creșterea numărului de companii care activează pe piața muncii </a:t>
            </a:r>
          </a:p>
          <a:p>
            <a:pPr algn="ctr" marL="539749" indent="-269875" lvl="1">
              <a:lnSpc>
                <a:spcPts val="3174"/>
              </a:lnSpc>
              <a:buFont typeface="Arial"/>
              <a:buChar char="•"/>
            </a:pPr>
            <a:r>
              <a:rPr lang="en-US" sz="2499">
                <a:solidFill>
                  <a:srgbClr val="2B2B2B"/>
                </a:solidFill>
                <a:latin typeface="Agrandir"/>
              </a:rPr>
              <a:t>Lupta pentru talente și resurse umane calificate între companii, în funcție de oferta și cererea de muncă din piață</a:t>
            </a:r>
          </a:p>
        </p:txBody>
      </p:sp>
      <p:sp>
        <p:nvSpPr>
          <p:cNvPr name="TextBox 6" id="6"/>
          <p:cNvSpPr txBox="true"/>
          <p:nvPr/>
        </p:nvSpPr>
        <p:spPr>
          <a:xfrm rot="0">
            <a:off x="9880961" y="7385204"/>
            <a:ext cx="7378339" cy="2463800"/>
          </a:xfrm>
          <a:prstGeom prst="rect">
            <a:avLst/>
          </a:prstGeom>
        </p:spPr>
        <p:txBody>
          <a:bodyPr anchor="t" rtlCol="false" tIns="0" lIns="0" bIns="0" rIns="0">
            <a:spAutoFit/>
          </a:bodyPr>
          <a:lstStyle/>
          <a:p>
            <a:pPr algn="ctr" marL="539749" indent="-269875" lvl="1">
              <a:lnSpc>
                <a:spcPts val="3174"/>
              </a:lnSpc>
              <a:buFont typeface="Arial"/>
              <a:buChar char="•"/>
            </a:pPr>
            <a:r>
              <a:rPr lang="en-US" sz="2499">
                <a:solidFill>
                  <a:srgbClr val="2B2B2B"/>
                </a:solidFill>
                <a:latin typeface="Agrandir"/>
              </a:rPr>
              <a:t>Creșterea mobilității forței de muncă internaționale</a:t>
            </a:r>
          </a:p>
          <a:p>
            <a:pPr algn="ctr" marL="539749" indent="-269875" lvl="1">
              <a:lnSpc>
                <a:spcPts val="3174"/>
              </a:lnSpc>
              <a:buFont typeface="Arial"/>
              <a:buChar char="•"/>
            </a:pPr>
            <a:r>
              <a:rPr lang="en-US" sz="2499">
                <a:solidFill>
                  <a:srgbClr val="2B2B2B"/>
                </a:solidFill>
                <a:latin typeface="Agrandir"/>
              </a:rPr>
              <a:t> Creșterea utilizării tehnologiilor digitale în recrutare și formare </a:t>
            </a:r>
          </a:p>
          <a:p>
            <a:pPr algn="ctr" marL="539749" indent="-269875" lvl="1">
              <a:lnSpc>
                <a:spcPts val="3174"/>
              </a:lnSpc>
              <a:buFont typeface="Arial"/>
              <a:buChar char="•"/>
            </a:pPr>
            <a:r>
              <a:rPr lang="en-US" sz="2499">
                <a:solidFill>
                  <a:srgbClr val="2B2B2B"/>
                </a:solidFill>
                <a:latin typeface="Agrandir"/>
              </a:rPr>
              <a:t>Gradul de accesibilitate al pieței muncii pentru noii veniți</a:t>
            </a:r>
          </a:p>
        </p:txBody>
      </p:sp>
      <p:grpSp>
        <p:nvGrpSpPr>
          <p:cNvPr name="Group 7" id="7"/>
          <p:cNvGrpSpPr/>
          <p:nvPr/>
        </p:nvGrpSpPr>
        <p:grpSpPr>
          <a:xfrm rot="0">
            <a:off x="9044525" y="2400302"/>
            <a:ext cx="99475" cy="7859180"/>
            <a:chOff x="0" y="0"/>
            <a:chExt cx="26199" cy="2069907"/>
          </a:xfrm>
        </p:grpSpPr>
        <p:sp>
          <p:nvSpPr>
            <p:cNvPr name="Freeform 8" id="8"/>
            <p:cNvSpPr/>
            <p:nvPr/>
          </p:nvSpPr>
          <p:spPr>
            <a:xfrm flipH="false" flipV="false" rot="0">
              <a:off x="0" y="0"/>
              <a:ext cx="26199" cy="2069907"/>
            </a:xfrm>
            <a:custGeom>
              <a:avLst/>
              <a:gdLst/>
              <a:ahLst/>
              <a:cxnLst/>
              <a:rect r="r" b="b" t="t" l="l"/>
              <a:pathLst>
                <a:path h="2069907" w="26199">
                  <a:moveTo>
                    <a:pt x="0" y="0"/>
                  </a:moveTo>
                  <a:lnTo>
                    <a:pt x="26199" y="0"/>
                  </a:lnTo>
                  <a:lnTo>
                    <a:pt x="26199" y="2069907"/>
                  </a:lnTo>
                  <a:lnTo>
                    <a:pt x="0" y="2069907"/>
                  </a:lnTo>
                  <a:close/>
                </a:path>
              </a:pathLst>
            </a:custGeom>
            <a:solidFill>
              <a:srgbClr val="355952"/>
            </a:solidFill>
          </p:spPr>
        </p:sp>
        <p:sp>
          <p:nvSpPr>
            <p:cNvPr name="TextBox 9" id="9"/>
            <p:cNvSpPr txBox="true"/>
            <p:nvPr/>
          </p:nvSpPr>
          <p:spPr>
            <a:xfrm>
              <a:off x="0" y="-123825"/>
              <a:ext cx="26199" cy="2193732"/>
            </a:xfrm>
            <a:prstGeom prst="rect">
              <a:avLst/>
            </a:prstGeom>
          </p:spPr>
          <p:txBody>
            <a:bodyPr anchor="ctr" rtlCol="false" tIns="50800" lIns="50800" bIns="50800" rIns="50800"/>
            <a:lstStyle/>
            <a:p>
              <a:pPr algn="ctr">
                <a:lnSpc>
                  <a:spcPts val="3500"/>
                </a:lnSpc>
              </a:pPr>
            </a:p>
          </p:txBody>
        </p:sp>
      </p:grpSp>
      <p:grpSp>
        <p:nvGrpSpPr>
          <p:cNvPr name="Group 10" id="10"/>
          <p:cNvGrpSpPr/>
          <p:nvPr/>
        </p:nvGrpSpPr>
        <p:grpSpPr>
          <a:xfrm rot="5400000">
            <a:off x="9159686" y="-2755582"/>
            <a:ext cx="98188" cy="17646411"/>
            <a:chOff x="0" y="0"/>
            <a:chExt cx="25860" cy="4647614"/>
          </a:xfrm>
        </p:grpSpPr>
        <p:sp>
          <p:nvSpPr>
            <p:cNvPr name="Freeform 11" id="11"/>
            <p:cNvSpPr/>
            <p:nvPr/>
          </p:nvSpPr>
          <p:spPr>
            <a:xfrm flipH="false" flipV="false" rot="0">
              <a:off x="0" y="0"/>
              <a:ext cx="25860" cy="4647614"/>
            </a:xfrm>
            <a:custGeom>
              <a:avLst/>
              <a:gdLst/>
              <a:ahLst/>
              <a:cxnLst/>
              <a:rect r="r" b="b" t="t" l="l"/>
              <a:pathLst>
                <a:path h="4647614" w="25860">
                  <a:moveTo>
                    <a:pt x="0" y="0"/>
                  </a:moveTo>
                  <a:lnTo>
                    <a:pt x="25860" y="0"/>
                  </a:lnTo>
                  <a:lnTo>
                    <a:pt x="25860" y="4647614"/>
                  </a:lnTo>
                  <a:lnTo>
                    <a:pt x="0" y="4647614"/>
                  </a:lnTo>
                  <a:close/>
                </a:path>
              </a:pathLst>
            </a:custGeom>
            <a:solidFill>
              <a:srgbClr val="355952"/>
            </a:solidFill>
          </p:spPr>
        </p:sp>
        <p:sp>
          <p:nvSpPr>
            <p:cNvPr name="TextBox 12" id="12"/>
            <p:cNvSpPr txBox="true"/>
            <p:nvPr/>
          </p:nvSpPr>
          <p:spPr>
            <a:xfrm>
              <a:off x="0" y="-123825"/>
              <a:ext cx="25860" cy="4771439"/>
            </a:xfrm>
            <a:prstGeom prst="rect">
              <a:avLst/>
            </a:prstGeom>
          </p:spPr>
          <p:txBody>
            <a:bodyPr anchor="ctr" rtlCol="false" tIns="50800" lIns="50800" bIns="50800" rIns="50800"/>
            <a:lstStyle/>
            <a:p>
              <a:pPr algn="ctr">
                <a:lnSpc>
                  <a:spcPts val="3500"/>
                </a:lnSpc>
              </a:pPr>
            </a:p>
          </p:txBody>
        </p:sp>
      </p:grpSp>
      <p:sp>
        <p:nvSpPr>
          <p:cNvPr name="Freeform 13" id="13"/>
          <p:cNvSpPr/>
          <p:nvPr/>
        </p:nvSpPr>
        <p:spPr>
          <a:xfrm flipH="false" flipV="false" rot="-4873975">
            <a:off x="-443493" y="7976388"/>
            <a:ext cx="2452082" cy="3596387"/>
          </a:xfrm>
          <a:custGeom>
            <a:avLst/>
            <a:gdLst/>
            <a:ahLst/>
            <a:cxnLst/>
            <a:rect r="r" b="b" t="t" l="l"/>
            <a:pathLst>
              <a:path h="3596387" w="2452082">
                <a:moveTo>
                  <a:pt x="0" y="0"/>
                </a:moveTo>
                <a:lnTo>
                  <a:pt x="2452082" y="0"/>
                </a:lnTo>
                <a:lnTo>
                  <a:pt x="2452082" y="3596387"/>
                </a:lnTo>
                <a:lnTo>
                  <a:pt x="0" y="35963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true" flipV="true" rot="-4873975">
            <a:off x="15786196" y="-1314671"/>
            <a:ext cx="3587952" cy="5262330"/>
          </a:xfrm>
          <a:custGeom>
            <a:avLst/>
            <a:gdLst/>
            <a:ahLst/>
            <a:cxnLst/>
            <a:rect r="r" b="b" t="t" l="l"/>
            <a:pathLst>
              <a:path h="5262330" w="3587952">
                <a:moveTo>
                  <a:pt x="3587952" y="5262330"/>
                </a:moveTo>
                <a:lnTo>
                  <a:pt x="0" y="5262330"/>
                </a:lnTo>
                <a:lnTo>
                  <a:pt x="0" y="0"/>
                </a:lnTo>
                <a:lnTo>
                  <a:pt x="3587952" y="0"/>
                </a:lnTo>
                <a:lnTo>
                  <a:pt x="3587952" y="526233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1487156" y="2139360"/>
            <a:ext cx="6491825" cy="654685"/>
          </a:xfrm>
          <a:prstGeom prst="rect">
            <a:avLst/>
          </a:prstGeom>
        </p:spPr>
        <p:txBody>
          <a:bodyPr anchor="t" rtlCol="false" tIns="0" lIns="0" bIns="0" rIns="0">
            <a:spAutoFit/>
          </a:bodyPr>
          <a:lstStyle/>
          <a:p>
            <a:pPr algn="ctr">
              <a:lnSpc>
                <a:spcPts val="4444"/>
              </a:lnSpc>
            </a:pPr>
            <a:r>
              <a:rPr lang="en-US" sz="3499">
                <a:solidFill>
                  <a:srgbClr val="2B2B2B"/>
                </a:solidFill>
                <a:latin typeface="Agrandir Bold"/>
              </a:rPr>
              <a:t>PRODUSE DE SUBSTITUTIE</a:t>
            </a:r>
          </a:p>
        </p:txBody>
      </p:sp>
      <p:sp>
        <p:nvSpPr>
          <p:cNvPr name="TextBox 16" id="16"/>
          <p:cNvSpPr txBox="true"/>
          <p:nvPr/>
        </p:nvSpPr>
        <p:spPr>
          <a:xfrm rot="0">
            <a:off x="10821920" y="2070763"/>
            <a:ext cx="5172145" cy="654685"/>
          </a:xfrm>
          <a:prstGeom prst="rect">
            <a:avLst/>
          </a:prstGeom>
        </p:spPr>
        <p:txBody>
          <a:bodyPr anchor="t" rtlCol="false" tIns="0" lIns="0" bIns="0" rIns="0">
            <a:spAutoFit/>
          </a:bodyPr>
          <a:lstStyle/>
          <a:p>
            <a:pPr algn="ctr">
              <a:lnSpc>
                <a:spcPts val="4444"/>
              </a:lnSpc>
            </a:pPr>
            <a:r>
              <a:rPr lang="en-US" sz="3499">
                <a:solidFill>
                  <a:srgbClr val="2B2B2B"/>
                </a:solidFill>
                <a:latin typeface="Agrandir Bold"/>
              </a:rPr>
              <a:t>PUTEREA CLIENTILOR</a:t>
            </a:r>
          </a:p>
        </p:txBody>
      </p:sp>
      <p:sp>
        <p:nvSpPr>
          <p:cNvPr name="TextBox 17" id="17"/>
          <p:cNvSpPr txBox="true"/>
          <p:nvPr/>
        </p:nvSpPr>
        <p:spPr>
          <a:xfrm rot="0">
            <a:off x="126981" y="6126243"/>
            <a:ext cx="8917544" cy="654685"/>
          </a:xfrm>
          <a:prstGeom prst="rect">
            <a:avLst/>
          </a:prstGeom>
        </p:spPr>
        <p:txBody>
          <a:bodyPr anchor="t" rtlCol="false" tIns="0" lIns="0" bIns="0" rIns="0">
            <a:spAutoFit/>
          </a:bodyPr>
          <a:lstStyle/>
          <a:p>
            <a:pPr algn="ctr">
              <a:lnSpc>
                <a:spcPts val="4444"/>
              </a:lnSpc>
            </a:pPr>
            <a:r>
              <a:rPr lang="en-US" sz="3499">
                <a:solidFill>
                  <a:srgbClr val="2B2B2B"/>
                </a:solidFill>
                <a:latin typeface="Agrandir Bold"/>
              </a:rPr>
              <a:t>COMPETITIA DINTRE RIVALII EXISTENTI</a:t>
            </a:r>
          </a:p>
        </p:txBody>
      </p:sp>
      <p:sp>
        <p:nvSpPr>
          <p:cNvPr name="TextBox 18" id="18"/>
          <p:cNvSpPr txBox="true"/>
          <p:nvPr/>
        </p:nvSpPr>
        <p:spPr>
          <a:xfrm rot="0">
            <a:off x="9144000" y="6187594"/>
            <a:ext cx="8645044" cy="1216660"/>
          </a:xfrm>
          <a:prstGeom prst="rect">
            <a:avLst/>
          </a:prstGeom>
        </p:spPr>
        <p:txBody>
          <a:bodyPr anchor="t" rtlCol="false" tIns="0" lIns="0" bIns="0" rIns="0">
            <a:spAutoFit/>
          </a:bodyPr>
          <a:lstStyle/>
          <a:p>
            <a:pPr algn="ctr">
              <a:lnSpc>
                <a:spcPts val="4444"/>
              </a:lnSpc>
            </a:pPr>
            <a:r>
              <a:rPr lang="en-US" sz="3499">
                <a:solidFill>
                  <a:srgbClr val="2B2B2B"/>
                </a:solidFill>
                <a:latin typeface="Agrandir Bold"/>
              </a:rPr>
              <a:t>AMENINTARILE DE INTRARE A COMPETITORILOR NOI</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716299" y="2972535"/>
            <a:ext cx="7710000" cy="1620928"/>
          </a:xfrm>
          <a:custGeom>
            <a:avLst/>
            <a:gdLst/>
            <a:ahLst/>
            <a:cxnLst/>
            <a:rect r="r" b="b" t="t" l="l"/>
            <a:pathLst>
              <a:path h="1620928" w="7710000">
                <a:moveTo>
                  <a:pt x="0" y="0"/>
                </a:moveTo>
                <a:lnTo>
                  <a:pt x="7710000" y="0"/>
                </a:lnTo>
                <a:lnTo>
                  <a:pt x="7710000" y="1620928"/>
                </a:lnTo>
                <a:lnTo>
                  <a:pt x="0" y="1620928"/>
                </a:lnTo>
                <a:lnTo>
                  <a:pt x="0" y="0"/>
                </a:lnTo>
                <a:close/>
              </a:path>
            </a:pathLst>
          </a:custGeom>
          <a:blipFill>
            <a:blip r:embed="rId3"/>
            <a:stretch>
              <a:fillRect l="0" t="-962" r="0" b="-962"/>
            </a:stretch>
          </a:blipFill>
        </p:spPr>
      </p:sp>
      <p:sp>
        <p:nvSpPr>
          <p:cNvPr name="Freeform 4" id="4"/>
          <p:cNvSpPr/>
          <p:nvPr/>
        </p:nvSpPr>
        <p:spPr>
          <a:xfrm flipH="false" flipV="false" rot="0">
            <a:off x="1483317" y="5143500"/>
            <a:ext cx="8175964" cy="4825885"/>
          </a:xfrm>
          <a:custGeom>
            <a:avLst/>
            <a:gdLst/>
            <a:ahLst/>
            <a:cxnLst/>
            <a:rect r="r" b="b" t="t" l="l"/>
            <a:pathLst>
              <a:path h="4825885" w="8175964">
                <a:moveTo>
                  <a:pt x="0" y="0"/>
                </a:moveTo>
                <a:lnTo>
                  <a:pt x="8175964" y="0"/>
                </a:lnTo>
                <a:lnTo>
                  <a:pt x="8175964" y="4825885"/>
                </a:lnTo>
                <a:lnTo>
                  <a:pt x="0" y="4825885"/>
                </a:lnTo>
                <a:lnTo>
                  <a:pt x="0" y="0"/>
                </a:lnTo>
                <a:close/>
              </a:path>
            </a:pathLst>
          </a:custGeom>
          <a:blipFill>
            <a:blip r:embed="rId4"/>
            <a:stretch>
              <a:fillRect l="0" t="0" r="0" b="0"/>
            </a:stretch>
          </a:blipFill>
        </p:spPr>
      </p:sp>
      <p:sp>
        <p:nvSpPr>
          <p:cNvPr name="TextBox 5" id="5"/>
          <p:cNvSpPr txBox="true"/>
          <p:nvPr/>
        </p:nvSpPr>
        <p:spPr>
          <a:xfrm rot="0">
            <a:off x="1716299" y="1198439"/>
            <a:ext cx="9233830" cy="1481456"/>
          </a:xfrm>
          <a:prstGeom prst="rect">
            <a:avLst/>
          </a:prstGeom>
        </p:spPr>
        <p:txBody>
          <a:bodyPr anchor="t" rtlCol="false" tIns="0" lIns="0" bIns="0" rIns="0">
            <a:spAutoFit/>
          </a:bodyPr>
          <a:lstStyle/>
          <a:p>
            <a:pPr algn="l">
              <a:lnSpc>
                <a:spcPts val="9200"/>
              </a:lnSpc>
            </a:pPr>
            <a:r>
              <a:rPr lang="en-US" sz="9200">
                <a:solidFill>
                  <a:srgbClr val="355952"/>
                </a:solidFill>
                <a:latin typeface="Agrandir Bold"/>
              </a:rPr>
              <a:t>Matricea BCG</a:t>
            </a:r>
          </a:p>
        </p:txBody>
      </p:sp>
      <p:sp>
        <p:nvSpPr>
          <p:cNvPr name="TextBox 6" id="6"/>
          <p:cNvSpPr txBox="true"/>
          <p:nvPr/>
        </p:nvSpPr>
        <p:spPr>
          <a:xfrm rot="0">
            <a:off x="10260942" y="921016"/>
            <a:ext cx="7243347" cy="4357497"/>
          </a:xfrm>
          <a:prstGeom prst="rect">
            <a:avLst/>
          </a:prstGeom>
        </p:spPr>
        <p:txBody>
          <a:bodyPr anchor="t" rtlCol="false" tIns="0" lIns="0" bIns="0" rIns="0">
            <a:spAutoFit/>
          </a:bodyPr>
          <a:lstStyle/>
          <a:p>
            <a:pPr algn="l" marL="582930" indent="-291465" lvl="1">
              <a:lnSpc>
                <a:spcPts val="3429"/>
              </a:lnSpc>
              <a:buFont typeface="Arial"/>
              <a:buChar char="•"/>
            </a:pPr>
            <a:r>
              <a:rPr lang="en-US" sz="2700">
                <a:solidFill>
                  <a:srgbClr val="2B2B2B"/>
                </a:solidFill>
                <a:latin typeface="Agrandir Wide"/>
              </a:rPr>
              <a:t>Sectoarele tradiționale, cum ar fi </a:t>
            </a:r>
            <a:r>
              <a:rPr lang="en-US" sz="2700">
                <a:solidFill>
                  <a:srgbClr val="2B2B2B"/>
                </a:solidFill>
                <a:latin typeface="Agrandir Wide Bold"/>
              </a:rPr>
              <a:t>agricultura sau industria textilă</a:t>
            </a:r>
            <a:r>
              <a:rPr lang="en-US" sz="2700">
                <a:solidFill>
                  <a:srgbClr val="2B2B2B"/>
                </a:solidFill>
                <a:latin typeface="Agrandir Wide"/>
              </a:rPr>
              <a:t>, ar putea fi considerate "vaci de muls" în ceea ce privește piața muncii din România. Aceste sectoare au o rată de creștere scăzută și se confruntă cu provocări legate de modernizare și adaptare la schimbările globale.</a:t>
            </a:r>
          </a:p>
          <a:p>
            <a:pPr algn="l">
              <a:lnSpc>
                <a:spcPts val="3429"/>
              </a:lnSpc>
            </a:pPr>
          </a:p>
        </p:txBody>
      </p:sp>
      <p:sp>
        <p:nvSpPr>
          <p:cNvPr name="TextBox 7" id="7"/>
          <p:cNvSpPr txBox="true"/>
          <p:nvPr/>
        </p:nvSpPr>
        <p:spPr>
          <a:xfrm rot="0">
            <a:off x="10260942" y="5183263"/>
            <a:ext cx="7733325" cy="4786122"/>
          </a:xfrm>
          <a:prstGeom prst="rect">
            <a:avLst/>
          </a:prstGeom>
        </p:spPr>
        <p:txBody>
          <a:bodyPr anchor="t" rtlCol="false" tIns="0" lIns="0" bIns="0" rIns="0">
            <a:spAutoFit/>
          </a:bodyPr>
          <a:lstStyle/>
          <a:p>
            <a:pPr algn="l" marL="582930" indent="-291465" lvl="1">
              <a:lnSpc>
                <a:spcPts val="3429"/>
              </a:lnSpc>
              <a:buFont typeface="Arial"/>
              <a:buChar char="•"/>
            </a:pPr>
            <a:r>
              <a:rPr lang="en-US" sz="2700">
                <a:solidFill>
                  <a:srgbClr val="2B2B2B"/>
                </a:solidFill>
                <a:latin typeface="Agrandir Wide"/>
              </a:rPr>
              <a:t>Sectoarele emergente, precum </a:t>
            </a:r>
            <a:r>
              <a:rPr lang="en-US" sz="2700">
                <a:solidFill>
                  <a:srgbClr val="2B2B2B"/>
                </a:solidFill>
                <a:latin typeface="Agrandir Wide Bold"/>
              </a:rPr>
              <a:t>tehnologia informației și comunicațiilor (IT&amp;C), serviciile financiare sau industria energiei regenerabile</a:t>
            </a:r>
            <a:r>
              <a:rPr lang="en-US" sz="2700">
                <a:solidFill>
                  <a:srgbClr val="2B2B2B"/>
                </a:solidFill>
                <a:latin typeface="Agrandir Wide"/>
              </a:rPr>
              <a:t>, pot fi considerate "stele în creștere" în piața muncii din România. Aceste sectoare au o rată de creștere rapidă datorită evoluției tehnologice și a investițiilor străine, oferind oportunități semnificative de angajare și dezvoltare profesională.</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716299" y="2972535"/>
            <a:ext cx="7710000" cy="1620928"/>
          </a:xfrm>
          <a:custGeom>
            <a:avLst/>
            <a:gdLst/>
            <a:ahLst/>
            <a:cxnLst/>
            <a:rect r="r" b="b" t="t" l="l"/>
            <a:pathLst>
              <a:path h="1620928" w="7710000">
                <a:moveTo>
                  <a:pt x="0" y="0"/>
                </a:moveTo>
                <a:lnTo>
                  <a:pt x="7710000" y="0"/>
                </a:lnTo>
                <a:lnTo>
                  <a:pt x="7710000" y="1620928"/>
                </a:lnTo>
                <a:lnTo>
                  <a:pt x="0" y="1620928"/>
                </a:lnTo>
                <a:lnTo>
                  <a:pt x="0" y="0"/>
                </a:lnTo>
                <a:close/>
              </a:path>
            </a:pathLst>
          </a:custGeom>
          <a:blipFill>
            <a:blip r:embed="rId3"/>
            <a:stretch>
              <a:fillRect l="0" t="-962" r="0" b="-962"/>
            </a:stretch>
          </a:blipFill>
        </p:spPr>
      </p:sp>
      <p:sp>
        <p:nvSpPr>
          <p:cNvPr name="Freeform 4" id="4"/>
          <p:cNvSpPr/>
          <p:nvPr/>
        </p:nvSpPr>
        <p:spPr>
          <a:xfrm flipH="false" flipV="false" rot="0">
            <a:off x="1483317" y="5143500"/>
            <a:ext cx="8175964" cy="4825885"/>
          </a:xfrm>
          <a:custGeom>
            <a:avLst/>
            <a:gdLst/>
            <a:ahLst/>
            <a:cxnLst/>
            <a:rect r="r" b="b" t="t" l="l"/>
            <a:pathLst>
              <a:path h="4825885" w="8175964">
                <a:moveTo>
                  <a:pt x="0" y="0"/>
                </a:moveTo>
                <a:lnTo>
                  <a:pt x="8175964" y="0"/>
                </a:lnTo>
                <a:lnTo>
                  <a:pt x="8175964" y="4825885"/>
                </a:lnTo>
                <a:lnTo>
                  <a:pt x="0" y="4825885"/>
                </a:lnTo>
                <a:lnTo>
                  <a:pt x="0" y="0"/>
                </a:lnTo>
                <a:close/>
              </a:path>
            </a:pathLst>
          </a:custGeom>
          <a:blipFill>
            <a:blip r:embed="rId4"/>
            <a:stretch>
              <a:fillRect l="0" t="0" r="0" b="0"/>
            </a:stretch>
          </a:blipFill>
        </p:spPr>
      </p:sp>
      <p:sp>
        <p:nvSpPr>
          <p:cNvPr name="TextBox 5" id="5"/>
          <p:cNvSpPr txBox="true"/>
          <p:nvPr/>
        </p:nvSpPr>
        <p:spPr>
          <a:xfrm rot="0">
            <a:off x="1716299" y="1198439"/>
            <a:ext cx="9233830" cy="1481456"/>
          </a:xfrm>
          <a:prstGeom prst="rect">
            <a:avLst/>
          </a:prstGeom>
        </p:spPr>
        <p:txBody>
          <a:bodyPr anchor="t" rtlCol="false" tIns="0" lIns="0" bIns="0" rIns="0">
            <a:spAutoFit/>
          </a:bodyPr>
          <a:lstStyle/>
          <a:p>
            <a:pPr algn="l">
              <a:lnSpc>
                <a:spcPts val="9200"/>
              </a:lnSpc>
            </a:pPr>
            <a:r>
              <a:rPr lang="en-US" sz="9200">
                <a:solidFill>
                  <a:srgbClr val="355952"/>
                </a:solidFill>
                <a:latin typeface="Agrandir Bold"/>
              </a:rPr>
              <a:t>Matricea BCG</a:t>
            </a:r>
          </a:p>
        </p:txBody>
      </p:sp>
      <p:sp>
        <p:nvSpPr>
          <p:cNvPr name="TextBox 6" id="6"/>
          <p:cNvSpPr txBox="true"/>
          <p:nvPr/>
        </p:nvSpPr>
        <p:spPr>
          <a:xfrm rot="0">
            <a:off x="10081368" y="239208"/>
            <a:ext cx="8027058" cy="4786122"/>
          </a:xfrm>
          <a:prstGeom prst="rect">
            <a:avLst/>
          </a:prstGeom>
        </p:spPr>
        <p:txBody>
          <a:bodyPr anchor="t" rtlCol="false" tIns="0" lIns="0" bIns="0" rIns="0">
            <a:spAutoFit/>
          </a:bodyPr>
          <a:lstStyle/>
          <a:p>
            <a:pPr algn="l" marL="582930" indent="-291465" lvl="1">
              <a:lnSpc>
                <a:spcPts val="3429"/>
              </a:lnSpc>
              <a:buFont typeface="Arial"/>
              <a:buChar char="•"/>
            </a:pPr>
            <a:r>
              <a:rPr lang="en-US" sz="2700">
                <a:solidFill>
                  <a:srgbClr val="2B2B2B"/>
                </a:solidFill>
                <a:latin typeface="Agrandir Wide"/>
              </a:rPr>
              <a:t>Sectoarele emergente, cum ar fi </a:t>
            </a:r>
            <a:r>
              <a:rPr lang="en-US" sz="2700">
                <a:solidFill>
                  <a:srgbClr val="2B2B2B"/>
                </a:solidFill>
                <a:latin typeface="Agrandir Wide Bold"/>
              </a:rPr>
              <a:t>industria spațială sau cercetarea și dezvoltarea în domeniul biotehnologiilor,</a:t>
            </a:r>
            <a:r>
              <a:rPr lang="en-US" sz="2700">
                <a:solidFill>
                  <a:srgbClr val="2B2B2B"/>
                </a:solidFill>
                <a:latin typeface="Agrandir Wide"/>
              </a:rPr>
              <a:t> ar putea fi considerate "caini/pietre de moara" în piața muncii din România. Aceste sectoare au potențial de creștere, dar necesită investiții semnificative în infrastructură, educație și inovare pentru a-și atinge potențialul maxim.</a:t>
            </a:r>
          </a:p>
          <a:p>
            <a:pPr algn="l">
              <a:lnSpc>
                <a:spcPts val="3429"/>
              </a:lnSpc>
            </a:pPr>
          </a:p>
        </p:txBody>
      </p:sp>
      <p:sp>
        <p:nvSpPr>
          <p:cNvPr name="TextBox 7" id="7"/>
          <p:cNvSpPr txBox="true"/>
          <p:nvPr/>
        </p:nvSpPr>
        <p:spPr>
          <a:xfrm rot="0">
            <a:off x="10260942" y="4862826"/>
            <a:ext cx="6998358" cy="5106559"/>
          </a:xfrm>
          <a:prstGeom prst="rect">
            <a:avLst/>
          </a:prstGeom>
        </p:spPr>
        <p:txBody>
          <a:bodyPr anchor="t" rtlCol="false" tIns="0" lIns="0" bIns="0" rIns="0">
            <a:spAutoFit/>
          </a:bodyPr>
          <a:lstStyle/>
          <a:p>
            <a:pPr algn="l" marL="527529" indent="-263764" lvl="1">
              <a:lnSpc>
                <a:spcPts val="3103"/>
              </a:lnSpc>
              <a:buFont typeface="Arial"/>
              <a:buChar char="•"/>
            </a:pPr>
            <a:r>
              <a:rPr lang="en-US" sz="2443">
                <a:solidFill>
                  <a:srgbClr val="2B2B2B"/>
                </a:solidFill>
                <a:latin typeface="Agrandir Wide"/>
              </a:rPr>
              <a:t>Sectoarele tradiționale în declin sau cu o competitivitate redusă, cum ar fi </a:t>
            </a:r>
            <a:r>
              <a:rPr lang="en-US" sz="2443">
                <a:solidFill>
                  <a:srgbClr val="2B2B2B"/>
                </a:solidFill>
                <a:latin typeface="Agrandir Wide Bold"/>
              </a:rPr>
              <a:t>industria extractivă sau fabricarea de echipamente analogice</a:t>
            </a:r>
            <a:r>
              <a:rPr lang="en-US" sz="2443">
                <a:solidFill>
                  <a:srgbClr val="2B2B2B"/>
                </a:solidFill>
                <a:latin typeface="Agrandir Wide"/>
              </a:rPr>
              <a:t>, ar putea fi considerate "câini" în piața muncii din România. Aceste sectoare se confruntă cu provocări legate de adaptarea la schimbările tehnologice și de mediu, ceea ce poate duce la o scădere a cererii de forță de muncă și la dificultăți în menținerea competitivității.</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380379" y="2843065"/>
            <a:ext cx="12777220" cy="3765720"/>
          </a:xfrm>
          <a:custGeom>
            <a:avLst/>
            <a:gdLst/>
            <a:ahLst/>
            <a:cxnLst/>
            <a:rect r="r" b="b" t="t" l="l"/>
            <a:pathLst>
              <a:path h="3765720" w="12777220">
                <a:moveTo>
                  <a:pt x="0" y="0"/>
                </a:moveTo>
                <a:lnTo>
                  <a:pt x="12777221" y="0"/>
                </a:lnTo>
                <a:lnTo>
                  <a:pt x="12777221" y="3765720"/>
                </a:lnTo>
                <a:lnTo>
                  <a:pt x="0" y="3765720"/>
                </a:lnTo>
                <a:lnTo>
                  <a:pt x="0" y="0"/>
                </a:lnTo>
                <a:close/>
              </a:path>
            </a:pathLst>
          </a:custGeom>
          <a:blipFill>
            <a:blip r:embed="rId3"/>
            <a:stretch>
              <a:fillRect l="0" t="0" r="0" b="0"/>
            </a:stretch>
          </a:blipFill>
        </p:spPr>
      </p:sp>
      <p:sp>
        <p:nvSpPr>
          <p:cNvPr name="TextBox 4" id="4"/>
          <p:cNvSpPr txBox="true"/>
          <p:nvPr/>
        </p:nvSpPr>
        <p:spPr>
          <a:xfrm rot="0">
            <a:off x="1028700" y="1147132"/>
            <a:ext cx="11619597" cy="1481456"/>
          </a:xfrm>
          <a:prstGeom prst="rect">
            <a:avLst/>
          </a:prstGeom>
        </p:spPr>
        <p:txBody>
          <a:bodyPr anchor="t" rtlCol="false" tIns="0" lIns="0" bIns="0" rIns="0">
            <a:spAutoFit/>
          </a:bodyPr>
          <a:lstStyle/>
          <a:p>
            <a:pPr algn="l">
              <a:lnSpc>
                <a:spcPts val="9200"/>
              </a:lnSpc>
            </a:pPr>
            <a:r>
              <a:rPr lang="en-US" sz="9200">
                <a:solidFill>
                  <a:srgbClr val="355952"/>
                </a:solidFill>
                <a:latin typeface="Agrandir Bold"/>
              </a:rPr>
              <a:t>Matricea McKinsey</a:t>
            </a:r>
          </a:p>
        </p:txBody>
      </p:sp>
      <p:sp>
        <p:nvSpPr>
          <p:cNvPr name="TextBox 5" id="5"/>
          <p:cNvSpPr txBox="true"/>
          <p:nvPr/>
        </p:nvSpPr>
        <p:spPr>
          <a:xfrm rot="0">
            <a:off x="2042170" y="6989145"/>
            <a:ext cx="14203659" cy="3122165"/>
          </a:xfrm>
          <a:prstGeom prst="rect">
            <a:avLst/>
          </a:prstGeom>
        </p:spPr>
        <p:txBody>
          <a:bodyPr anchor="t" rtlCol="false" tIns="0" lIns="0" bIns="0" rIns="0">
            <a:spAutoFit/>
          </a:bodyPr>
          <a:lstStyle/>
          <a:p>
            <a:pPr algn="l">
              <a:lnSpc>
                <a:spcPts val="3012"/>
              </a:lnSpc>
            </a:pPr>
            <a:r>
              <a:rPr lang="en-US" sz="2371">
                <a:solidFill>
                  <a:srgbClr val="2B2B2B"/>
                </a:solidFill>
                <a:latin typeface="Agrandir Bold"/>
              </a:rPr>
              <a:t>CLASA A </a:t>
            </a:r>
            <a:r>
              <a:rPr lang="en-US" sz="2371">
                <a:solidFill>
                  <a:srgbClr val="2B2B2B"/>
                </a:solidFill>
                <a:latin typeface="Agrandir"/>
              </a:rPr>
              <a:t>- Sectoarele în care companiile pot investi și crește cu încredere, având în vedere stabilitatea și potențialul de dezvoltare a pieței muncii. </a:t>
            </a:r>
          </a:p>
          <a:p>
            <a:pPr algn="l">
              <a:lnSpc>
                <a:spcPts val="3012"/>
              </a:lnSpc>
            </a:pPr>
            <a:r>
              <a:rPr lang="en-US" sz="2371">
                <a:solidFill>
                  <a:srgbClr val="2B2B2B"/>
                </a:solidFill>
                <a:latin typeface="Agrandir Bold"/>
              </a:rPr>
              <a:t>CLASA B</a:t>
            </a:r>
            <a:r>
              <a:rPr lang="en-US" sz="2371">
                <a:solidFill>
                  <a:srgbClr val="2B2B2B"/>
                </a:solidFill>
                <a:latin typeface="Agrandir"/>
              </a:rPr>
              <a:t> - Sectoarele/industriile cu oportunități mai moderate de creștere și dezvoltare, dar care implică riscuri mai mari sau incertitudini legate de evoluția pieței muncii din România. Acestea sunt sectoarele care necesită o abordare mai pragmatică și gestionarea atentă a riscurilor. </a:t>
            </a:r>
          </a:p>
          <a:p>
            <a:pPr algn="l">
              <a:lnSpc>
                <a:spcPts val="3012"/>
              </a:lnSpc>
            </a:pPr>
            <a:r>
              <a:rPr lang="en-US" sz="2371">
                <a:solidFill>
                  <a:srgbClr val="2B2B2B"/>
                </a:solidFill>
                <a:latin typeface="Agrandir Bold"/>
              </a:rPr>
              <a:t>CLASA C</a:t>
            </a:r>
            <a:r>
              <a:rPr lang="en-US" sz="2371">
                <a:solidFill>
                  <a:srgbClr val="2B2B2B"/>
                </a:solidFill>
                <a:latin typeface="Agrandir"/>
              </a:rPr>
              <a:t> -  Sectoarele/industriile cu oportunități limitate de creștere și dezvoltare și cu un grad ridicat de risc asociat în contextul globalizării și al pieței muncii din România.</a:t>
            </a:r>
          </a:p>
          <a:p>
            <a:pPr algn="l">
              <a:lnSpc>
                <a:spcPts val="3012"/>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FF0EA"/>
        </a:solidFill>
      </p:bgPr>
    </p:bg>
    <p:spTree>
      <p:nvGrpSpPr>
        <p:cNvPr id="1" name=""/>
        <p:cNvGrpSpPr/>
        <p:nvPr/>
      </p:nvGrpSpPr>
      <p:grpSpPr>
        <a:xfrm>
          <a:off x="0" y="0"/>
          <a:ext cx="0" cy="0"/>
          <a:chOff x="0" y="0"/>
          <a:chExt cx="0" cy="0"/>
        </a:xfrm>
      </p:grpSpPr>
      <p:sp>
        <p:nvSpPr>
          <p:cNvPr name="TextBox 2" id="2"/>
          <p:cNvSpPr txBox="true"/>
          <p:nvPr/>
        </p:nvSpPr>
        <p:spPr>
          <a:xfrm rot="0">
            <a:off x="2746603" y="962025"/>
            <a:ext cx="12699545" cy="1163967"/>
          </a:xfrm>
          <a:prstGeom prst="rect">
            <a:avLst/>
          </a:prstGeom>
        </p:spPr>
        <p:txBody>
          <a:bodyPr anchor="t" rtlCol="false" tIns="0" lIns="0" bIns="0" rIns="0">
            <a:spAutoFit/>
          </a:bodyPr>
          <a:lstStyle/>
          <a:p>
            <a:pPr algn="ctr">
              <a:lnSpc>
                <a:spcPts val="7200"/>
              </a:lnSpc>
            </a:pPr>
            <a:r>
              <a:rPr lang="en-US" sz="7200">
                <a:solidFill>
                  <a:srgbClr val="2B2B2B"/>
                </a:solidFill>
                <a:latin typeface="Agrandir Bold"/>
              </a:rPr>
              <a:t>Analiza MoSCoW</a:t>
            </a:r>
          </a:p>
        </p:txBody>
      </p:sp>
      <p:sp>
        <p:nvSpPr>
          <p:cNvPr name="TextBox 3" id="3"/>
          <p:cNvSpPr txBox="true"/>
          <p:nvPr/>
        </p:nvSpPr>
        <p:spPr>
          <a:xfrm rot="0">
            <a:off x="789050" y="3122000"/>
            <a:ext cx="7593407" cy="2642997"/>
          </a:xfrm>
          <a:prstGeom prst="rect">
            <a:avLst/>
          </a:prstGeom>
        </p:spPr>
        <p:txBody>
          <a:bodyPr anchor="t" rtlCol="false" tIns="0" lIns="0" bIns="0" rIns="0">
            <a:spAutoFit/>
          </a:bodyPr>
          <a:lstStyle/>
          <a:p>
            <a:pPr algn="ctr" marL="582930" indent="-291465" lvl="1">
              <a:lnSpc>
                <a:spcPts val="3429"/>
              </a:lnSpc>
              <a:buFont typeface="Arial"/>
              <a:buChar char="•"/>
            </a:pPr>
            <a:r>
              <a:rPr lang="en-US" sz="2700">
                <a:solidFill>
                  <a:srgbClr val="2B2B2B"/>
                </a:solidFill>
                <a:latin typeface="Agrandir"/>
              </a:rPr>
              <a:t>Crearea de noi locuri de munca</a:t>
            </a:r>
          </a:p>
          <a:p>
            <a:pPr algn="ctr" marL="582930" indent="-291465" lvl="1">
              <a:lnSpc>
                <a:spcPts val="3429"/>
              </a:lnSpc>
              <a:buFont typeface="Arial"/>
              <a:buChar char="•"/>
            </a:pPr>
            <a:r>
              <a:rPr lang="en-US" sz="2700">
                <a:solidFill>
                  <a:srgbClr val="2B2B2B"/>
                </a:solidFill>
                <a:latin typeface="Agrandir"/>
              </a:rPr>
              <a:t>Pregătirea forței de muncă pentru cerințele globale</a:t>
            </a:r>
          </a:p>
          <a:p>
            <a:pPr algn="ctr" marL="582930" indent="-291465" lvl="1">
              <a:lnSpc>
                <a:spcPts val="3429"/>
              </a:lnSpc>
              <a:buFont typeface="Arial"/>
              <a:buChar char="•"/>
            </a:pPr>
            <a:r>
              <a:rPr lang="en-US" sz="2700">
                <a:solidFill>
                  <a:srgbClr val="2B2B2B"/>
                </a:solidFill>
                <a:latin typeface="Agrandir"/>
              </a:rPr>
              <a:t>Gestionarea schimbărilor structurale (identificarea si promovarea noilor locuri de munca)</a:t>
            </a:r>
          </a:p>
        </p:txBody>
      </p:sp>
      <p:sp>
        <p:nvSpPr>
          <p:cNvPr name="TextBox 4" id="4"/>
          <p:cNvSpPr txBox="true"/>
          <p:nvPr/>
        </p:nvSpPr>
        <p:spPr>
          <a:xfrm rot="0">
            <a:off x="9419960" y="3395296"/>
            <a:ext cx="8300341" cy="1785747"/>
          </a:xfrm>
          <a:prstGeom prst="rect">
            <a:avLst/>
          </a:prstGeom>
        </p:spPr>
        <p:txBody>
          <a:bodyPr anchor="t" rtlCol="false" tIns="0" lIns="0" bIns="0" rIns="0">
            <a:spAutoFit/>
          </a:bodyPr>
          <a:lstStyle/>
          <a:p>
            <a:pPr algn="ctr" marL="582930" indent="-291465" lvl="1">
              <a:lnSpc>
                <a:spcPts val="3429"/>
              </a:lnSpc>
              <a:buFont typeface="Arial"/>
              <a:buChar char="•"/>
            </a:pPr>
            <a:r>
              <a:rPr lang="en-US" sz="2700">
                <a:solidFill>
                  <a:srgbClr val="2B2B2B"/>
                </a:solidFill>
                <a:latin typeface="Agrandir"/>
              </a:rPr>
              <a:t>Programe de formare și reconversie profesională</a:t>
            </a:r>
          </a:p>
          <a:p>
            <a:pPr algn="ctr" marL="582930" indent="-291465" lvl="1">
              <a:lnSpc>
                <a:spcPts val="3429"/>
              </a:lnSpc>
              <a:buFont typeface="Arial"/>
              <a:buChar char="•"/>
            </a:pPr>
            <a:r>
              <a:rPr lang="en-US" sz="2700">
                <a:solidFill>
                  <a:srgbClr val="2B2B2B"/>
                </a:solidFill>
                <a:latin typeface="Agrandir"/>
              </a:rPr>
              <a:t>Promovarea mobilității forței de muncă </a:t>
            </a:r>
          </a:p>
          <a:p>
            <a:pPr algn="ctr" marL="582930" indent="-291465" lvl="1">
              <a:lnSpc>
                <a:spcPts val="3429"/>
              </a:lnSpc>
              <a:buFont typeface="Arial"/>
              <a:buChar char="•"/>
            </a:pPr>
            <a:r>
              <a:rPr lang="en-US" sz="2700">
                <a:solidFill>
                  <a:srgbClr val="2B2B2B"/>
                </a:solidFill>
                <a:latin typeface="Agrandir"/>
              </a:rPr>
              <a:t>Adaptarea la noile cerințe ale pieței globale</a:t>
            </a:r>
          </a:p>
        </p:txBody>
      </p:sp>
      <p:sp>
        <p:nvSpPr>
          <p:cNvPr name="TextBox 5" id="5"/>
          <p:cNvSpPr txBox="true"/>
          <p:nvPr/>
        </p:nvSpPr>
        <p:spPr>
          <a:xfrm rot="0">
            <a:off x="1056725" y="6904753"/>
            <a:ext cx="7455299" cy="1870583"/>
          </a:xfrm>
          <a:prstGeom prst="rect">
            <a:avLst/>
          </a:prstGeom>
        </p:spPr>
        <p:txBody>
          <a:bodyPr anchor="t" rtlCol="false" tIns="0" lIns="0" bIns="0" rIns="0">
            <a:spAutoFit/>
          </a:bodyPr>
          <a:lstStyle/>
          <a:p>
            <a:pPr algn="ctr" marL="604518" indent="-302259" lvl="1">
              <a:lnSpc>
                <a:spcPts val="3555"/>
              </a:lnSpc>
              <a:buFont typeface="Arial"/>
              <a:buChar char="•"/>
            </a:pPr>
            <a:r>
              <a:rPr lang="en-US" sz="2799">
                <a:solidFill>
                  <a:srgbClr val="2B2B2B"/>
                </a:solidFill>
                <a:latin typeface="Agrandir"/>
              </a:rPr>
              <a:t>Programe de mentorat și dezvoltare a abilităților</a:t>
            </a:r>
          </a:p>
          <a:p>
            <a:pPr algn="ctr" marL="604518" indent="-302259" lvl="1">
              <a:lnSpc>
                <a:spcPts val="3555"/>
              </a:lnSpc>
              <a:buFont typeface="Arial"/>
              <a:buChar char="•"/>
            </a:pPr>
            <a:r>
              <a:rPr lang="en-US" sz="2799">
                <a:solidFill>
                  <a:srgbClr val="2B2B2B"/>
                </a:solidFill>
                <a:latin typeface="Agrandir"/>
              </a:rPr>
              <a:t>Promovarea inovației și a antreprenoriatului în piața muncii</a:t>
            </a:r>
          </a:p>
        </p:txBody>
      </p:sp>
      <p:sp>
        <p:nvSpPr>
          <p:cNvPr name="TextBox 6" id="6"/>
          <p:cNvSpPr txBox="true"/>
          <p:nvPr/>
        </p:nvSpPr>
        <p:spPr>
          <a:xfrm rot="0">
            <a:off x="9880961" y="6904753"/>
            <a:ext cx="7378339" cy="1870583"/>
          </a:xfrm>
          <a:prstGeom prst="rect">
            <a:avLst/>
          </a:prstGeom>
        </p:spPr>
        <p:txBody>
          <a:bodyPr anchor="t" rtlCol="false" tIns="0" lIns="0" bIns="0" rIns="0">
            <a:spAutoFit/>
          </a:bodyPr>
          <a:lstStyle/>
          <a:p>
            <a:pPr algn="ctr" marL="604518" indent="-302259" lvl="1">
              <a:lnSpc>
                <a:spcPts val="3555"/>
              </a:lnSpc>
              <a:buFont typeface="Arial"/>
              <a:buChar char="•"/>
            </a:pPr>
            <a:r>
              <a:rPr lang="en-US" sz="2799">
                <a:solidFill>
                  <a:srgbClr val="2B2B2B"/>
                </a:solidFill>
                <a:latin typeface="Agrandir"/>
              </a:rPr>
              <a:t>Adoptarea unor politici excesiv de protectioniste </a:t>
            </a:r>
          </a:p>
          <a:p>
            <a:pPr algn="ctr" marL="604518" indent="-302259" lvl="1">
              <a:lnSpc>
                <a:spcPts val="3555"/>
              </a:lnSpc>
              <a:buFont typeface="Arial"/>
              <a:buChar char="•"/>
            </a:pPr>
            <a:r>
              <a:rPr lang="en-US" sz="2799">
                <a:solidFill>
                  <a:srgbClr val="2B2B2B"/>
                </a:solidFill>
                <a:latin typeface="Agrandir"/>
              </a:rPr>
              <a:t>Concentrarea exclusiva pe atragerea investițiilor</a:t>
            </a:r>
          </a:p>
        </p:txBody>
      </p:sp>
      <p:grpSp>
        <p:nvGrpSpPr>
          <p:cNvPr name="Group 7" id="7"/>
          <p:cNvGrpSpPr/>
          <p:nvPr/>
        </p:nvGrpSpPr>
        <p:grpSpPr>
          <a:xfrm rot="0">
            <a:off x="9044525" y="2400302"/>
            <a:ext cx="99475" cy="7859180"/>
            <a:chOff x="0" y="0"/>
            <a:chExt cx="26199" cy="2069907"/>
          </a:xfrm>
        </p:grpSpPr>
        <p:sp>
          <p:nvSpPr>
            <p:cNvPr name="Freeform 8" id="8"/>
            <p:cNvSpPr/>
            <p:nvPr/>
          </p:nvSpPr>
          <p:spPr>
            <a:xfrm flipH="false" flipV="false" rot="0">
              <a:off x="0" y="0"/>
              <a:ext cx="26199" cy="2069907"/>
            </a:xfrm>
            <a:custGeom>
              <a:avLst/>
              <a:gdLst/>
              <a:ahLst/>
              <a:cxnLst/>
              <a:rect r="r" b="b" t="t" l="l"/>
              <a:pathLst>
                <a:path h="2069907" w="26199">
                  <a:moveTo>
                    <a:pt x="0" y="0"/>
                  </a:moveTo>
                  <a:lnTo>
                    <a:pt x="26199" y="0"/>
                  </a:lnTo>
                  <a:lnTo>
                    <a:pt x="26199" y="2069907"/>
                  </a:lnTo>
                  <a:lnTo>
                    <a:pt x="0" y="2069907"/>
                  </a:lnTo>
                  <a:close/>
                </a:path>
              </a:pathLst>
            </a:custGeom>
            <a:solidFill>
              <a:srgbClr val="355952"/>
            </a:solidFill>
          </p:spPr>
        </p:sp>
        <p:sp>
          <p:nvSpPr>
            <p:cNvPr name="TextBox 9" id="9"/>
            <p:cNvSpPr txBox="true"/>
            <p:nvPr/>
          </p:nvSpPr>
          <p:spPr>
            <a:xfrm>
              <a:off x="0" y="-123825"/>
              <a:ext cx="26199" cy="2193732"/>
            </a:xfrm>
            <a:prstGeom prst="rect">
              <a:avLst/>
            </a:prstGeom>
          </p:spPr>
          <p:txBody>
            <a:bodyPr anchor="ctr" rtlCol="false" tIns="50800" lIns="50800" bIns="50800" rIns="50800"/>
            <a:lstStyle/>
            <a:p>
              <a:pPr algn="ctr">
                <a:lnSpc>
                  <a:spcPts val="3500"/>
                </a:lnSpc>
              </a:pPr>
            </a:p>
          </p:txBody>
        </p:sp>
      </p:grpSp>
      <p:grpSp>
        <p:nvGrpSpPr>
          <p:cNvPr name="Group 10" id="10"/>
          <p:cNvGrpSpPr/>
          <p:nvPr/>
        </p:nvGrpSpPr>
        <p:grpSpPr>
          <a:xfrm rot="5400000">
            <a:off x="9159686" y="-2755582"/>
            <a:ext cx="98188" cy="17646411"/>
            <a:chOff x="0" y="0"/>
            <a:chExt cx="25860" cy="4647614"/>
          </a:xfrm>
        </p:grpSpPr>
        <p:sp>
          <p:nvSpPr>
            <p:cNvPr name="Freeform 11" id="11"/>
            <p:cNvSpPr/>
            <p:nvPr/>
          </p:nvSpPr>
          <p:spPr>
            <a:xfrm flipH="false" flipV="false" rot="0">
              <a:off x="0" y="0"/>
              <a:ext cx="25860" cy="4647614"/>
            </a:xfrm>
            <a:custGeom>
              <a:avLst/>
              <a:gdLst/>
              <a:ahLst/>
              <a:cxnLst/>
              <a:rect r="r" b="b" t="t" l="l"/>
              <a:pathLst>
                <a:path h="4647614" w="25860">
                  <a:moveTo>
                    <a:pt x="0" y="0"/>
                  </a:moveTo>
                  <a:lnTo>
                    <a:pt x="25860" y="0"/>
                  </a:lnTo>
                  <a:lnTo>
                    <a:pt x="25860" y="4647614"/>
                  </a:lnTo>
                  <a:lnTo>
                    <a:pt x="0" y="4647614"/>
                  </a:lnTo>
                  <a:close/>
                </a:path>
              </a:pathLst>
            </a:custGeom>
            <a:solidFill>
              <a:srgbClr val="355952"/>
            </a:solidFill>
          </p:spPr>
        </p:sp>
        <p:sp>
          <p:nvSpPr>
            <p:cNvPr name="TextBox 12" id="12"/>
            <p:cNvSpPr txBox="true"/>
            <p:nvPr/>
          </p:nvSpPr>
          <p:spPr>
            <a:xfrm>
              <a:off x="0" y="-123825"/>
              <a:ext cx="25860" cy="4771439"/>
            </a:xfrm>
            <a:prstGeom prst="rect">
              <a:avLst/>
            </a:prstGeom>
          </p:spPr>
          <p:txBody>
            <a:bodyPr anchor="ctr" rtlCol="false" tIns="50800" lIns="50800" bIns="50800" rIns="50800"/>
            <a:lstStyle/>
            <a:p>
              <a:pPr algn="ctr">
                <a:lnSpc>
                  <a:spcPts val="3500"/>
                </a:lnSpc>
              </a:pPr>
            </a:p>
          </p:txBody>
        </p:sp>
      </p:grpSp>
      <p:sp>
        <p:nvSpPr>
          <p:cNvPr name="Freeform 13" id="13"/>
          <p:cNvSpPr/>
          <p:nvPr/>
        </p:nvSpPr>
        <p:spPr>
          <a:xfrm flipH="false" flipV="false" rot="-4873975">
            <a:off x="-443493" y="7976388"/>
            <a:ext cx="2452082" cy="3596387"/>
          </a:xfrm>
          <a:custGeom>
            <a:avLst/>
            <a:gdLst/>
            <a:ahLst/>
            <a:cxnLst/>
            <a:rect r="r" b="b" t="t" l="l"/>
            <a:pathLst>
              <a:path h="3596387" w="2452082">
                <a:moveTo>
                  <a:pt x="0" y="0"/>
                </a:moveTo>
                <a:lnTo>
                  <a:pt x="2452082" y="0"/>
                </a:lnTo>
                <a:lnTo>
                  <a:pt x="2452082" y="3596387"/>
                </a:lnTo>
                <a:lnTo>
                  <a:pt x="0" y="35963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true" flipV="true" rot="-4873975">
            <a:off x="15786196" y="-1314671"/>
            <a:ext cx="3587952" cy="5262330"/>
          </a:xfrm>
          <a:custGeom>
            <a:avLst/>
            <a:gdLst/>
            <a:ahLst/>
            <a:cxnLst/>
            <a:rect r="r" b="b" t="t" l="l"/>
            <a:pathLst>
              <a:path h="5262330" w="3587952">
                <a:moveTo>
                  <a:pt x="3587952" y="5262330"/>
                </a:moveTo>
                <a:lnTo>
                  <a:pt x="0" y="5262330"/>
                </a:lnTo>
                <a:lnTo>
                  <a:pt x="0" y="0"/>
                </a:lnTo>
                <a:lnTo>
                  <a:pt x="3587952" y="0"/>
                </a:lnTo>
                <a:lnTo>
                  <a:pt x="3587952" y="526233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1538462" y="2336193"/>
            <a:ext cx="6491825" cy="654685"/>
          </a:xfrm>
          <a:prstGeom prst="rect">
            <a:avLst/>
          </a:prstGeom>
        </p:spPr>
        <p:txBody>
          <a:bodyPr anchor="t" rtlCol="false" tIns="0" lIns="0" bIns="0" rIns="0">
            <a:spAutoFit/>
          </a:bodyPr>
          <a:lstStyle/>
          <a:p>
            <a:pPr algn="ctr">
              <a:lnSpc>
                <a:spcPts val="4444"/>
              </a:lnSpc>
            </a:pPr>
            <a:r>
              <a:rPr lang="en-US" sz="3499">
                <a:solidFill>
                  <a:srgbClr val="2B2B2B"/>
                </a:solidFill>
                <a:latin typeface="Agrandir Bold"/>
              </a:rPr>
              <a:t>Must have</a:t>
            </a:r>
          </a:p>
        </p:txBody>
      </p:sp>
      <p:sp>
        <p:nvSpPr>
          <p:cNvPr name="TextBox 16" id="16"/>
          <p:cNvSpPr txBox="true"/>
          <p:nvPr/>
        </p:nvSpPr>
        <p:spPr>
          <a:xfrm rot="0">
            <a:off x="10880450" y="2336193"/>
            <a:ext cx="5172145" cy="654685"/>
          </a:xfrm>
          <a:prstGeom prst="rect">
            <a:avLst/>
          </a:prstGeom>
        </p:spPr>
        <p:txBody>
          <a:bodyPr anchor="t" rtlCol="false" tIns="0" lIns="0" bIns="0" rIns="0">
            <a:spAutoFit/>
          </a:bodyPr>
          <a:lstStyle/>
          <a:p>
            <a:pPr algn="ctr">
              <a:lnSpc>
                <a:spcPts val="4444"/>
              </a:lnSpc>
            </a:pPr>
            <a:r>
              <a:rPr lang="en-US" sz="3499">
                <a:solidFill>
                  <a:srgbClr val="2B2B2B"/>
                </a:solidFill>
                <a:latin typeface="Agrandir Bold"/>
              </a:rPr>
              <a:t>Should Have</a:t>
            </a:r>
          </a:p>
        </p:txBody>
      </p:sp>
      <p:sp>
        <p:nvSpPr>
          <p:cNvPr name="TextBox 17" id="17"/>
          <p:cNvSpPr txBox="true"/>
          <p:nvPr/>
        </p:nvSpPr>
        <p:spPr>
          <a:xfrm rot="0">
            <a:off x="126981" y="6126243"/>
            <a:ext cx="8917544" cy="654685"/>
          </a:xfrm>
          <a:prstGeom prst="rect">
            <a:avLst/>
          </a:prstGeom>
        </p:spPr>
        <p:txBody>
          <a:bodyPr anchor="t" rtlCol="false" tIns="0" lIns="0" bIns="0" rIns="0">
            <a:spAutoFit/>
          </a:bodyPr>
          <a:lstStyle/>
          <a:p>
            <a:pPr algn="ctr">
              <a:lnSpc>
                <a:spcPts val="4444"/>
              </a:lnSpc>
            </a:pPr>
            <a:r>
              <a:rPr lang="en-US" sz="3499">
                <a:solidFill>
                  <a:srgbClr val="2B2B2B"/>
                </a:solidFill>
                <a:latin typeface="Agrandir Bold"/>
              </a:rPr>
              <a:t>Could Have</a:t>
            </a:r>
          </a:p>
        </p:txBody>
      </p:sp>
      <p:sp>
        <p:nvSpPr>
          <p:cNvPr name="TextBox 18" id="18"/>
          <p:cNvSpPr txBox="true"/>
          <p:nvPr/>
        </p:nvSpPr>
        <p:spPr>
          <a:xfrm rot="0">
            <a:off x="9144000" y="6187594"/>
            <a:ext cx="8436172" cy="654685"/>
          </a:xfrm>
          <a:prstGeom prst="rect">
            <a:avLst/>
          </a:prstGeom>
        </p:spPr>
        <p:txBody>
          <a:bodyPr anchor="t" rtlCol="false" tIns="0" lIns="0" bIns="0" rIns="0">
            <a:spAutoFit/>
          </a:bodyPr>
          <a:lstStyle/>
          <a:p>
            <a:pPr algn="ctr">
              <a:lnSpc>
                <a:spcPts val="4444"/>
              </a:lnSpc>
            </a:pPr>
            <a:r>
              <a:rPr lang="en-US" sz="3499">
                <a:solidFill>
                  <a:srgbClr val="2B2B2B"/>
                </a:solidFill>
                <a:latin typeface="Agrandir Bold"/>
              </a:rPr>
              <a:t>Won’t Have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9297163" y="729588"/>
            <a:ext cx="98893" cy="8827823"/>
            <a:chOff x="0" y="0"/>
            <a:chExt cx="26046" cy="2325023"/>
          </a:xfrm>
        </p:grpSpPr>
        <p:sp>
          <p:nvSpPr>
            <p:cNvPr name="Freeform 4" id="4"/>
            <p:cNvSpPr/>
            <p:nvPr/>
          </p:nvSpPr>
          <p:spPr>
            <a:xfrm flipH="false" flipV="false" rot="0">
              <a:off x="0" y="0"/>
              <a:ext cx="26046" cy="2325023"/>
            </a:xfrm>
            <a:custGeom>
              <a:avLst/>
              <a:gdLst/>
              <a:ahLst/>
              <a:cxnLst/>
              <a:rect r="r" b="b" t="t" l="l"/>
              <a:pathLst>
                <a:path h="2325023" w="26046">
                  <a:moveTo>
                    <a:pt x="0" y="0"/>
                  </a:moveTo>
                  <a:lnTo>
                    <a:pt x="26046" y="0"/>
                  </a:lnTo>
                  <a:lnTo>
                    <a:pt x="26046" y="2325023"/>
                  </a:lnTo>
                  <a:lnTo>
                    <a:pt x="0" y="2325023"/>
                  </a:lnTo>
                  <a:close/>
                </a:path>
              </a:pathLst>
            </a:custGeom>
            <a:solidFill>
              <a:srgbClr val="355952"/>
            </a:solidFill>
          </p:spPr>
        </p:sp>
        <p:sp>
          <p:nvSpPr>
            <p:cNvPr name="TextBox 5" id="5"/>
            <p:cNvSpPr txBox="true"/>
            <p:nvPr/>
          </p:nvSpPr>
          <p:spPr>
            <a:xfrm>
              <a:off x="0" y="-123825"/>
              <a:ext cx="26046" cy="2448848"/>
            </a:xfrm>
            <a:prstGeom prst="rect">
              <a:avLst/>
            </a:prstGeom>
          </p:spPr>
          <p:txBody>
            <a:bodyPr anchor="ctr" rtlCol="false" tIns="50800" lIns="50800" bIns="50800" rIns="50800"/>
            <a:lstStyle/>
            <a:p>
              <a:pPr algn="ctr">
                <a:lnSpc>
                  <a:spcPts val="3500"/>
                </a:lnSpc>
              </a:pPr>
            </a:p>
          </p:txBody>
        </p:sp>
      </p:grpSp>
      <p:sp>
        <p:nvSpPr>
          <p:cNvPr name="Freeform 6" id="6"/>
          <p:cNvSpPr/>
          <p:nvPr/>
        </p:nvSpPr>
        <p:spPr>
          <a:xfrm flipH="false" flipV="false" rot="-260972">
            <a:off x="-2299309" y="1928137"/>
            <a:ext cx="10499143" cy="6430725"/>
          </a:xfrm>
          <a:custGeom>
            <a:avLst/>
            <a:gdLst/>
            <a:ahLst/>
            <a:cxnLst/>
            <a:rect r="r" b="b" t="t" l="l"/>
            <a:pathLst>
              <a:path h="6430725" w="10499143">
                <a:moveTo>
                  <a:pt x="0" y="0"/>
                </a:moveTo>
                <a:lnTo>
                  <a:pt x="10499143" y="0"/>
                </a:lnTo>
                <a:lnTo>
                  <a:pt x="10499143" y="6430726"/>
                </a:lnTo>
                <a:lnTo>
                  <a:pt x="0" y="64307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9096945" y="1458158"/>
            <a:ext cx="598223" cy="59822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EDAB"/>
            </a:solidFill>
            <a:ln w="38100" cap="sq">
              <a:solidFill>
                <a:srgbClr val="355952"/>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9024323" y="2661476"/>
            <a:ext cx="598223" cy="59822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EDAB"/>
            </a:solidFill>
            <a:ln w="38100" cap="sq">
              <a:solidFill>
                <a:srgbClr val="355952"/>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9071948" y="3878824"/>
            <a:ext cx="598223" cy="59822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EDAB"/>
            </a:solidFill>
            <a:ln w="38100" cap="sq">
              <a:solidFill>
                <a:srgbClr val="355952"/>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9096945" y="5177134"/>
            <a:ext cx="598223" cy="59822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EDAB"/>
            </a:solidFill>
            <a:ln w="38100" cap="sq">
              <a:solidFill>
                <a:srgbClr val="355952"/>
              </a:solidFill>
              <a:prstDash val="solid"/>
              <a:miter/>
            </a:ln>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0">
            <a:off x="9048136" y="6475445"/>
            <a:ext cx="598223" cy="598223"/>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EDAB"/>
            </a:solidFill>
            <a:ln w="38100" cap="sq">
              <a:solidFill>
                <a:srgbClr val="355952"/>
              </a:solidFill>
              <a:prstDash val="solid"/>
              <a:miter/>
            </a:ln>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22" id="22"/>
          <p:cNvSpPr/>
          <p:nvPr/>
        </p:nvSpPr>
        <p:spPr>
          <a:xfrm flipH="false" flipV="false" rot="-1848245">
            <a:off x="15580412" y="7720672"/>
            <a:ext cx="3869751" cy="2177845"/>
          </a:xfrm>
          <a:custGeom>
            <a:avLst/>
            <a:gdLst/>
            <a:ahLst/>
            <a:cxnLst/>
            <a:rect r="r" b="b" t="t" l="l"/>
            <a:pathLst>
              <a:path h="2177845" w="3869751">
                <a:moveTo>
                  <a:pt x="0" y="0"/>
                </a:moveTo>
                <a:lnTo>
                  <a:pt x="3869751" y="0"/>
                </a:lnTo>
                <a:lnTo>
                  <a:pt x="3869751" y="2177845"/>
                </a:lnTo>
                <a:lnTo>
                  <a:pt x="0" y="21778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3" id="23"/>
          <p:cNvSpPr txBox="true"/>
          <p:nvPr/>
        </p:nvSpPr>
        <p:spPr>
          <a:xfrm rot="0">
            <a:off x="1239109" y="4234530"/>
            <a:ext cx="5386102" cy="1481456"/>
          </a:xfrm>
          <a:prstGeom prst="rect">
            <a:avLst/>
          </a:prstGeom>
        </p:spPr>
        <p:txBody>
          <a:bodyPr anchor="t" rtlCol="false" tIns="0" lIns="0" bIns="0" rIns="0">
            <a:spAutoFit/>
          </a:bodyPr>
          <a:lstStyle/>
          <a:p>
            <a:pPr algn="l">
              <a:lnSpc>
                <a:spcPts val="9200"/>
              </a:lnSpc>
            </a:pPr>
            <a:r>
              <a:rPr lang="en-US" sz="9200">
                <a:solidFill>
                  <a:srgbClr val="F8F8F8"/>
                </a:solidFill>
                <a:latin typeface="Agrandir Bold"/>
              </a:rPr>
              <a:t>Cuprins</a:t>
            </a:r>
          </a:p>
        </p:txBody>
      </p:sp>
      <p:sp>
        <p:nvSpPr>
          <p:cNvPr name="TextBox 24" id="24"/>
          <p:cNvSpPr txBox="true"/>
          <p:nvPr/>
        </p:nvSpPr>
        <p:spPr>
          <a:xfrm rot="0">
            <a:off x="9925581" y="432472"/>
            <a:ext cx="7201434" cy="508508"/>
          </a:xfrm>
          <a:prstGeom prst="rect">
            <a:avLst/>
          </a:prstGeom>
        </p:spPr>
        <p:txBody>
          <a:bodyPr anchor="t" rtlCol="false" tIns="0" lIns="0" bIns="0" rIns="0">
            <a:spAutoFit/>
          </a:bodyPr>
          <a:lstStyle/>
          <a:p>
            <a:pPr algn="l">
              <a:lnSpc>
                <a:spcPts val="3556"/>
              </a:lnSpc>
            </a:pPr>
            <a:r>
              <a:rPr lang="en-US" sz="2800">
                <a:solidFill>
                  <a:srgbClr val="2B2B2B"/>
                </a:solidFill>
                <a:latin typeface="Agrandir"/>
              </a:rPr>
              <a:t>Introducere</a:t>
            </a:r>
          </a:p>
        </p:txBody>
      </p:sp>
      <p:sp>
        <p:nvSpPr>
          <p:cNvPr name="TextBox 25" id="25"/>
          <p:cNvSpPr txBox="true"/>
          <p:nvPr/>
        </p:nvSpPr>
        <p:spPr>
          <a:xfrm rot="0">
            <a:off x="9823687" y="1311590"/>
            <a:ext cx="7996690" cy="1403858"/>
          </a:xfrm>
          <a:prstGeom prst="rect">
            <a:avLst/>
          </a:prstGeom>
        </p:spPr>
        <p:txBody>
          <a:bodyPr anchor="t" rtlCol="false" tIns="0" lIns="0" bIns="0" rIns="0">
            <a:spAutoFit/>
          </a:bodyPr>
          <a:lstStyle/>
          <a:p>
            <a:pPr algn="l">
              <a:lnSpc>
                <a:spcPts val="3556"/>
              </a:lnSpc>
            </a:pPr>
            <a:r>
              <a:rPr lang="en-US" sz="2800">
                <a:solidFill>
                  <a:srgbClr val="2B2B2B"/>
                </a:solidFill>
                <a:latin typeface="Agrandir"/>
              </a:rPr>
              <a:t> Analiza procesului de globalizare si impactul asupra economiei romanesti </a:t>
            </a:r>
          </a:p>
          <a:p>
            <a:pPr algn="l">
              <a:lnSpc>
                <a:spcPts val="3556"/>
              </a:lnSpc>
            </a:pPr>
          </a:p>
        </p:txBody>
      </p:sp>
      <p:sp>
        <p:nvSpPr>
          <p:cNvPr name="TextBox 26" id="26"/>
          <p:cNvSpPr txBox="true"/>
          <p:nvPr/>
        </p:nvSpPr>
        <p:spPr>
          <a:xfrm rot="0">
            <a:off x="9925581" y="2575751"/>
            <a:ext cx="8201918" cy="956183"/>
          </a:xfrm>
          <a:prstGeom prst="rect">
            <a:avLst/>
          </a:prstGeom>
        </p:spPr>
        <p:txBody>
          <a:bodyPr anchor="t" rtlCol="false" tIns="0" lIns="0" bIns="0" rIns="0">
            <a:spAutoFit/>
          </a:bodyPr>
          <a:lstStyle/>
          <a:p>
            <a:pPr algn="l">
              <a:lnSpc>
                <a:spcPts val="3556"/>
              </a:lnSpc>
            </a:pPr>
            <a:r>
              <a:rPr lang="en-US" sz="2800">
                <a:solidFill>
                  <a:srgbClr val="2B2B2B"/>
                </a:solidFill>
                <a:latin typeface="Agrandir"/>
              </a:rPr>
              <a:t>Identificarea efectelor globalizarii asupra structurii si dinamicii pietei muncii din Romania</a:t>
            </a:r>
          </a:p>
        </p:txBody>
      </p:sp>
      <p:sp>
        <p:nvSpPr>
          <p:cNvPr name="TextBox 27" id="27"/>
          <p:cNvSpPr txBox="true"/>
          <p:nvPr/>
        </p:nvSpPr>
        <p:spPr>
          <a:xfrm rot="0">
            <a:off x="9925581" y="3813409"/>
            <a:ext cx="8201918" cy="956183"/>
          </a:xfrm>
          <a:prstGeom prst="rect">
            <a:avLst/>
          </a:prstGeom>
        </p:spPr>
        <p:txBody>
          <a:bodyPr anchor="t" rtlCol="false" tIns="0" lIns="0" bIns="0" rIns="0">
            <a:spAutoFit/>
          </a:bodyPr>
          <a:lstStyle/>
          <a:p>
            <a:pPr algn="l">
              <a:lnSpc>
                <a:spcPts val="3556"/>
              </a:lnSpc>
            </a:pPr>
            <a:r>
              <a:rPr lang="en-US" sz="2800">
                <a:solidFill>
                  <a:srgbClr val="2B2B2B"/>
                </a:solidFill>
                <a:latin typeface="Agrandir"/>
              </a:rPr>
              <a:t>Analiza si diagnoza impactului globalizarii asupra pietei muncii din Romania</a:t>
            </a:r>
          </a:p>
        </p:txBody>
      </p:sp>
      <p:sp>
        <p:nvSpPr>
          <p:cNvPr name="TextBox 28" id="28"/>
          <p:cNvSpPr txBox="true"/>
          <p:nvPr/>
        </p:nvSpPr>
        <p:spPr>
          <a:xfrm rot="0">
            <a:off x="9925581" y="4871552"/>
            <a:ext cx="8201918" cy="1403858"/>
          </a:xfrm>
          <a:prstGeom prst="rect">
            <a:avLst/>
          </a:prstGeom>
        </p:spPr>
        <p:txBody>
          <a:bodyPr anchor="t" rtlCol="false" tIns="0" lIns="0" bIns="0" rIns="0">
            <a:spAutoFit/>
          </a:bodyPr>
          <a:lstStyle/>
          <a:p>
            <a:pPr algn="l">
              <a:lnSpc>
                <a:spcPts val="3556"/>
              </a:lnSpc>
            </a:pPr>
            <a:r>
              <a:rPr lang="en-US" sz="2800">
                <a:solidFill>
                  <a:srgbClr val="2B2B2B"/>
                </a:solidFill>
                <a:latin typeface="Agrandir"/>
              </a:rPr>
              <a:t>Solutii si modalitati de adaptare a sistemului economic national la schimbarile determinate de globalizare</a:t>
            </a:r>
          </a:p>
        </p:txBody>
      </p:sp>
      <p:sp>
        <p:nvSpPr>
          <p:cNvPr name="Freeform 29" id="29"/>
          <p:cNvSpPr/>
          <p:nvPr/>
        </p:nvSpPr>
        <p:spPr>
          <a:xfrm flipH="false" flipV="false" rot="-9023713">
            <a:off x="15845330" y="1149"/>
            <a:ext cx="3339916" cy="1879661"/>
          </a:xfrm>
          <a:custGeom>
            <a:avLst/>
            <a:gdLst/>
            <a:ahLst/>
            <a:cxnLst/>
            <a:rect r="r" b="b" t="t" l="l"/>
            <a:pathLst>
              <a:path h="1879661" w="3339916">
                <a:moveTo>
                  <a:pt x="0" y="0"/>
                </a:moveTo>
                <a:lnTo>
                  <a:pt x="3339916" y="0"/>
                </a:lnTo>
                <a:lnTo>
                  <a:pt x="3339916" y="1879661"/>
                </a:lnTo>
                <a:lnTo>
                  <a:pt x="0" y="18796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30" id="30"/>
          <p:cNvGrpSpPr/>
          <p:nvPr/>
        </p:nvGrpSpPr>
        <p:grpSpPr>
          <a:xfrm rot="0">
            <a:off x="9071948" y="430477"/>
            <a:ext cx="598223" cy="598223"/>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EDAB"/>
            </a:solidFill>
            <a:ln w="38100" cap="sq">
              <a:solidFill>
                <a:srgbClr val="355952"/>
              </a:solidFill>
              <a:prstDash val="solid"/>
              <a:miter/>
            </a:ln>
          </p:spPr>
        </p:sp>
        <p:sp>
          <p:nvSpPr>
            <p:cNvPr name="TextBox 32" id="3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33" id="33"/>
          <p:cNvSpPr txBox="true"/>
          <p:nvPr/>
        </p:nvSpPr>
        <p:spPr>
          <a:xfrm rot="0">
            <a:off x="9925581" y="6477440"/>
            <a:ext cx="8201918" cy="508508"/>
          </a:xfrm>
          <a:prstGeom prst="rect">
            <a:avLst/>
          </a:prstGeom>
        </p:spPr>
        <p:txBody>
          <a:bodyPr anchor="t" rtlCol="false" tIns="0" lIns="0" bIns="0" rIns="0">
            <a:spAutoFit/>
          </a:bodyPr>
          <a:lstStyle/>
          <a:p>
            <a:pPr algn="l">
              <a:lnSpc>
                <a:spcPts val="3556"/>
              </a:lnSpc>
            </a:pPr>
            <a:r>
              <a:rPr lang="en-US" sz="2800">
                <a:solidFill>
                  <a:srgbClr val="2B2B2B"/>
                </a:solidFill>
                <a:latin typeface="Agrandir"/>
              </a:rPr>
              <a:t>Concluzii</a:t>
            </a:r>
          </a:p>
        </p:txBody>
      </p:sp>
      <p:grpSp>
        <p:nvGrpSpPr>
          <p:cNvPr name="Group 34" id="34"/>
          <p:cNvGrpSpPr/>
          <p:nvPr/>
        </p:nvGrpSpPr>
        <p:grpSpPr>
          <a:xfrm rot="0">
            <a:off x="9048136" y="7605073"/>
            <a:ext cx="598223" cy="598223"/>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EDAB"/>
            </a:solidFill>
            <a:ln w="38100" cap="sq">
              <a:solidFill>
                <a:srgbClr val="355952"/>
              </a:solidFill>
              <a:prstDash val="solid"/>
              <a:miter/>
            </a:ln>
          </p:spPr>
        </p:sp>
        <p:sp>
          <p:nvSpPr>
            <p:cNvPr name="TextBox 36" id="3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37" id="37"/>
          <p:cNvSpPr txBox="true"/>
          <p:nvPr/>
        </p:nvSpPr>
        <p:spPr>
          <a:xfrm rot="0">
            <a:off x="9925581" y="7357423"/>
            <a:ext cx="7589707" cy="1403858"/>
          </a:xfrm>
          <a:prstGeom prst="rect">
            <a:avLst/>
          </a:prstGeom>
        </p:spPr>
        <p:txBody>
          <a:bodyPr anchor="t" rtlCol="false" tIns="0" lIns="0" bIns="0" rIns="0">
            <a:spAutoFit/>
          </a:bodyPr>
          <a:lstStyle/>
          <a:p>
            <a:pPr algn="l">
              <a:lnSpc>
                <a:spcPts val="3556"/>
              </a:lnSpc>
            </a:pPr>
            <a:r>
              <a:rPr lang="en-US" sz="2800">
                <a:solidFill>
                  <a:srgbClr val="2B2B2B"/>
                </a:solidFill>
                <a:latin typeface="Agrandir"/>
              </a:rPr>
              <a:t>Sistemul de plati electronice la o Banca Comerciala – Utilizarea limbajului de modelare UML</a:t>
            </a:r>
          </a:p>
        </p:txBody>
      </p:sp>
      <p:grpSp>
        <p:nvGrpSpPr>
          <p:cNvPr name="Group 38" id="38"/>
          <p:cNvGrpSpPr/>
          <p:nvPr/>
        </p:nvGrpSpPr>
        <p:grpSpPr>
          <a:xfrm rot="0">
            <a:off x="9047498" y="8959188"/>
            <a:ext cx="598223" cy="598223"/>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EDAB"/>
            </a:solidFill>
            <a:ln w="38100" cap="sq">
              <a:solidFill>
                <a:srgbClr val="355952"/>
              </a:solidFill>
              <a:prstDash val="solid"/>
              <a:miter/>
            </a:ln>
          </p:spPr>
        </p:sp>
        <p:sp>
          <p:nvSpPr>
            <p:cNvPr name="TextBox 40" id="4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41" id="41"/>
          <p:cNvSpPr txBox="true"/>
          <p:nvPr/>
        </p:nvSpPr>
        <p:spPr>
          <a:xfrm rot="0">
            <a:off x="9925581" y="8967138"/>
            <a:ext cx="7589707" cy="508508"/>
          </a:xfrm>
          <a:prstGeom prst="rect">
            <a:avLst/>
          </a:prstGeom>
        </p:spPr>
        <p:txBody>
          <a:bodyPr anchor="t" rtlCol="false" tIns="0" lIns="0" bIns="0" rIns="0">
            <a:spAutoFit/>
          </a:bodyPr>
          <a:lstStyle/>
          <a:p>
            <a:pPr algn="l">
              <a:lnSpc>
                <a:spcPts val="3556"/>
              </a:lnSpc>
            </a:pPr>
            <a:r>
              <a:rPr lang="en-US" sz="2800">
                <a:solidFill>
                  <a:srgbClr val="2B2B2B"/>
                </a:solidFill>
                <a:latin typeface="Agrandir"/>
              </a:rPr>
              <a:t>Bibliografie</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grpSp>
        <p:nvGrpSpPr>
          <p:cNvPr name="Group 3" id="3"/>
          <p:cNvGrpSpPr/>
          <p:nvPr/>
        </p:nvGrpSpPr>
        <p:grpSpPr>
          <a:xfrm rot="0">
            <a:off x="1100138" y="2510915"/>
            <a:ext cx="7843306" cy="7482077"/>
            <a:chOff x="0" y="0"/>
            <a:chExt cx="2241669" cy="2138427"/>
          </a:xfrm>
        </p:grpSpPr>
        <p:sp>
          <p:nvSpPr>
            <p:cNvPr name="Freeform 4" id="4"/>
            <p:cNvSpPr/>
            <p:nvPr/>
          </p:nvSpPr>
          <p:spPr>
            <a:xfrm flipH="false" flipV="false" rot="0">
              <a:off x="0" y="0"/>
              <a:ext cx="2241669" cy="2138427"/>
            </a:xfrm>
            <a:custGeom>
              <a:avLst/>
              <a:gdLst/>
              <a:ahLst/>
              <a:cxnLst/>
              <a:rect r="r" b="b" t="t" l="l"/>
              <a:pathLst>
                <a:path h="2138427" w="2241669">
                  <a:moveTo>
                    <a:pt x="23690" y="0"/>
                  </a:moveTo>
                  <a:lnTo>
                    <a:pt x="2217979" y="0"/>
                  </a:lnTo>
                  <a:cubicBezTo>
                    <a:pt x="2224262" y="0"/>
                    <a:pt x="2230287" y="2496"/>
                    <a:pt x="2234730" y="6939"/>
                  </a:cubicBezTo>
                  <a:cubicBezTo>
                    <a:pt x="2239173" y="11381"/>
                    <a:pt x="2241669" y="17407"/>
                    <a:pt x="2241669" y="23690"/>
                  </a:cubicBezTo>
                  <a:lnTo>
                    <a:pt x="2241669" y="2114737"/>
                  </a:lnTo>
                  <a:cubicBezTo>
                    <a:pt x="2241669" y="2121020"/>
                    <a:pt x="2239173" y="2127046"/>
                    <a:pt x="2234730" y="2131489"/>
                  </a:cubicBezTo>
                  <a:cubicBezTo>
                    <a:pt x="2230287" y="2135931"/>
                    <a:pt x="2224262" y="2138427"/>
                    <a:pt x="2217979" y="2138427"/>
                  </a:cubicBezTo>
                  <a:lnTo>
                    <a:pt x="23690" y="2138427"/>
                  </a:lnTo>
                  <a:cubicBezTo>
                    <a:pt x="17407" y="2138427"/>
                    <a:pt x="11381" y="2135931"/>
                    <a:pt x="6939" y="2131489"/>
                  </a:cubicBezTo>
                  <a:cubicBezTo>
                    <a:pt x="2496" y="2127046"/>
                    <a:pt x="0" y="2121020"/>
                    <a:pt x="0" y="2114737"/>
                  </a:cubicBezTo>
                  <a:lnTo>
                    <a:pt x="0" y="23690"/>
                  </a:lnTo>
                  <a:cubicBezTo>
                    <a:pt x="0" y="17407"/>
                    <a:pt x="2496" y="11381"/>
                    <a:pt x="6939" y="6939"/>
                  </a:cubicBezTo>
                  <a:cubicBezTo>
                    <a:pt x="11381" y="2496"/>
                    <a:pt x="17407" y="0"/>
                    <a:pt x="23690" y="0"/>
                  </a:cubicBezTo>
                  <a:close/>
                </a:path>
              </a:pathLst>
            </a:custGeom>
            <a:solidFill>
              <a:srgbClr val="F7F8F3"/>
            </a:solidFill>
            <a:ln w="19050" cap="rnd">
              <a:solidFill>
                <a:srgbClr val="3A3937"/>
              </a:solidFill>
              <a:prstDash val="solid"/>
              <a:round/>
            </a:ln>
          </p:spPr>
        </p:sp>
        <p:sp>
          <p:nvSpPr>
            <p:cNvPr name="TextBox 5" id="5"/>
            <p:cNvSpPr txBox="true"/>
            <p:nvPr/>
          </p:nvSpPr>
          <p:spPr>
            <a:xfrm>
              <a:off x="0" y="-76200"/>
              <a:ext cx="2241669" cy="2214627"/>
            </a:xfrm>
            <a:prstGeom prst="rect">
              <a:avLst/>
            </a:prstGeom>
          </p:spPr>
          <p:txBody>
            <a:bodyPr anchor="ctr" rtlCol="false" tIns="50800" lIns="50800" bIns="50800" rIns="50800"/>
            <a:lstStyle/>
            <a:p>
              <a:pPr algn="ctr">
                <a:lnSpc>
                  <a:spcPts val="2879"/>
                </a:lnSpc>
              </a:pPr>
            </a:p>
          </p:txBody>
        </p:sp>
      </p:grpSp>
      <p:grpSp>
        <p:nvGrpSpPr>
          <p:cNvPr name="Group 6" id="6"/>
          <p:cNvGrpSpPr/>
          <p:nvPr/>
        </p:nvGrpSpPr>
        <p:grpSpPr>
          <a:xfrm rot="0">
            <a:off x="9267596" y="2510915"/>
            <a:ext cx="7920266" cy="7482077"/>
            <a:chOff x="0" y="0"/>
            <a:chExt cx="2263664" cy="2138427"/>
          </a:xfrm>
        </p:grpSpPr>
        <p:sp>
          <p:nvSpPr>
            <p:cNvPr name="Freeform 7" id="7"/>
            <p:cNvSpPr/>
            <p:nvPr/>
          </p:nvSpPr>
          <p:spPr>
            <a:xfrm flipH="false" flipV="false" rot="0">
              <a:off x="0" y="0"/>
              <a:ext cx="2263664" cy="2138427"/>
            </a:xfrm>
            <a:custGeom>
              <a:avLst/>
              <a:gdLst/>
              <a:ahLst/>
              <a:cxnLst/>
              <a:rect r="r" b="b" t="t" l="l"/>
              <a:pathLst>
                <a:path h="2138427" w="2263664">
                  <a:moveTo>
                    <a:pt x="23460" y="0"/>
                  </a:moveTo>
                  <a:lnTo>
                    <a:pt x="2240205" y="0"/>
                  </a:lnTo>
                  <a:cubicBezTo>
                    <a:pt x="2246427" y="0"/>
                    <a:pt x="2252394" y="2472"/>
                    <a:pt x="2256793" y="6871"/>
                  </a:cubicBezTo>
                  <a:cubicBezTo>
                    <a:pt x="2261193" y="11271"/>
                    <a:pt x="2263664" y="17238"/>
                    <a:pt x="2263664" y="23460"/>
                  </a:cubicBezTo>
                  <a:lnTo>
                    <a:pt x="2263664" y="2114967"/>
                  </a:lnTo>
                  <a:cubicBezTo>
                    <a:pt x="2263664" y="2121189"/>
                    <a:pt x="2261193" y="2127156"/>
                    <a:pt x="2256793" y="2131556"/>
                  </a:cubicBezTo>
                  <a:cubicBezTo>
                    <a:pt x="2252394" y="2135955"/>
                    <a:pt x="2246427" y="2138427"/>
                    <a:pt x="2240205" y="2138427"/>
                  </a:cubicBezTo>
                  <a:lnTo>
                    <a:pt x="23460" y="2138427"/>
                  </a:lnTo>
                  <a:cubicBezTo>
                    <a:pt x="17238" y="2138427"/>
                    <a:pt x="11271" y="2135955"/>
                    <a:pt x="6871" y="2131556"/>
                  </a:cubicBezTo>
                  <a:cubicBezTo>
                    <a:pt x="2472" y="2127156"/>
                    <a:pt x="0" y="2121189"/>
                    <a:pt x="0" y="2114967"/>
                  </a:cubicBezTo>
                  <a:lnTo>
                    <a:pt x="0" y="23460"/>
                  </a:lnTo>
                  <a:cubicBezTo>
                    <a:pt x="0" y="17238"/>
                    <a:pt x="2472" y="11271"/>
                    <a:pt x="6871" y="6871"/>
                  </a:cubicBezTo>
                  <a:cubicBezTo>
                    <a:pt x="11271" y="2472"/>
                    <a:pt x="17238" y="0"/>
                    <a:pt x="23460" y="0"/>
                  </a:cubicBezTo>
                  <a:close/>
                </a:path>
              </a:pathLst>
            </a:custGeom>
            <a:solidFill>
              <a:srgbClr val="F7F8F3"/>
            </a:solidFill>
            <a:ln w="19050" cap="rnd">
              <a:solidFill>
                <a:srgbClr val="3A3937"/>
              </a:solidFill>
              <a:prstDash val="solid"/>
              <a:round/>
            </a:ln>
          </p:spPr>
        </p:sp>
        <p:sp>
          <p:nvSpPr>
            <p:cNvPr name="TextBox 8" id="8"/>
            <p:cNvSpPr txBox="true"/>
            <p:nvPr/>
          </p:nvSpPr>
          <p:spPr>
            <a:xfrm>
              <a:off x="0" y="-76200"/>
              <a:ext cx="2263664" cy="2214627"/>
            </a:xfrm>
            <a:prstGeom prst="rect">
              <a:avLst/>
            </a:prstGeom>
          </p:spPr>
          <p:txBody>
            <a:bodyPr anchor="ctr" rtlCol="false" tIns="50800" lIns="50800" bIns="50800" rIns="50800"/>
            <a:lstStyle/>
            <a:p>
              <a:pPr algn="ctr">
                <a:lnSpc>
                  <a:spcPts val="2879"/>
                </a:lnSpc>
              </a:pPr>
            </a:p>
          </p:txBody>
        </p:sp>
      </p:grpSp>
      <p:sp>
        <p:nvSpPr>
          <p:cNvPr name="Freeform 9" id="9"/>
          <p:cNvSpPr/>
          <p:nvPr/>
        </p:nvSpPr>
        <p:spPr>
          <a:xfrm flipH="false" flipV="false" rot="0">
            <a:off x="2904894" y="6251953"/>
            <a:ext cx="4233793" cy="3425817"/>
          </a:xfrm>
          <a:custGeom>
            <a:avLst/>
            <a:gdLst/>
            <a:ahLst/>
            <a:cxnLst/>
            <a:rect r="r" b="b" t="t" l="l"/>
            <a:pathLst>
              <a:path h="3425817" w="4233793">
                <a:moveTo>
                  <a:pt x="0" y="0"/>
                </a:moveTo>
                <a:lnTo>
                  <a:pt x="4233793" y="0"/>
                </a:lnTo>
                <a:lnTo>
                  <a:pt x="4233793" y="3425817"/>
                </a:lnTo>
                <a:lnTo>
                  <a:pt x="0" y="3425817"/>
                </a:lnTo>
                <a:lnTo>
                  <a:pt x="0" y="0"/>
                </a:lnTo>
                <a:close/>
              </a:path>
            </a:pathLst>
          </a:custGeom>
          <a:blipFill>
            <a:blip r:embed="rId3"/>
            <a:stretch>
              <a:fillRect l="0" t="0" r="0" b="0"/>
            </a:stretch>
          </a:blipFill>
        </p:spPr>
      </p:sp>
      <p:sp>
        <p:nvSpPr>
          <p:cNvPr name="Freeform 10" id="10"/>
          <p:cNvSpPr/>
          <p:nvPr/>
        </p:nvSpPr>
        <p:spPr>
          <a:xfrm flipH="false" flipV="false" rot="0">
            <a:off x="10673316" y="6072379"/>
            <a:ext cx="5437315" cy="3715137"/>
          </a:xfrm>
          <a:custGeom>
            <a:avLst/>
            <a:gdLst/>
            <a:ahLst/>
            <a:cxnLst/>
            <a:rect r="r" b="b" t="t" l="l"/>
            <a:pathLst>
              <a:path h="3715137" w="5437315">
                <a:moveTo>
                  <a:pt x="0" y="0"/>
                </a:moveTo>
                <a:lnTo>
                  <a:pt x="5437315" y="0"/>
                </a:lnTo>
                <a:lnTo>
                  <a:pt x="5437315" y="3715137"/>
                </a:lnTo>
                <a:lnTo>
                  <a:pt x="0" y="3715137"/>
                </a:lnTo>
                <a:lnTo>
                  <a:pt x="0" y="0"/>
                </a:lnTo>
                <a:close/>
              </a:path>
            </a:pathLst>
          </a:custGeom>
          <a:blipFill>
            <a:blip r:embed="rId4"/>
            <a:stretch>
              <a:fillRect l="0" t="0" r="0" b="0"/>
            </a:stretch>
          </a:blipFill>
        </p:spPr>
      </p:sp>
      <p:sp>
        <p:nvSpPr>
          <p:cNvPr name="TextBox 11" id="11"/>
          <p:cNvSpPr txBox="true"/>
          <p:nvPr/>
        </p:nvSpPr>
        <p:spPr>
          <a:xfrm rot="0">
            <a:off x="1188015" y="520188"/>
            <a:ext cx="16159162" cy="921775"/>
          </a:xfrm>
          <a:prstGeom prst="rect">
            <a:avLst/>
          </a:prstGeom>
        </p:spPr>
        <p:txBody>
          <a:bodyPr anchor="t" rtlCol="false" tIns="0" lIns="0" bIns="0" rIns="0">
            <a:spAutoFit/>
          </a:bodyPr>
          <a:lstStyle/>
          <a:p>
            <a:pPr algn="ctr">
              <a:lnSpc>
                <a:spcPts val="5922"/>
              </a:lnSpc>
            </a:pPr>
            <a:r>
              <a:rPr lang="en-US" sz="5483">
                <a:solidFill>
                  <a:srgbClr val="3A3937"/>
                </a:solidFill>
                <a:latin typeface="Agrandir Bold"/>
              </a:rPr>
              <a:t>Analiza principalilor indicatori macroeconomici</a:t>
            </a:r>
          </a:p>
        </p:txBody>
      </p:sp>
      <p:sp>
        <p:nvSpPr>
          <p:cNvPr name="TextBox 12" id="12"/>
          <p:cNvSpPr txBox="true"/>
          <p:nvPr/>
        </p:nvSpPr>
        <p:spPr>
          <a:xfrm rot="0">
            <a:off x="1685650" y="3114273"/>
            <a:ext cx="6672281" cy="2838831"/>
          </a:xfrm>
          <a:prstGeom prst="rect">
            <a:avLst/>
          </a:prstGeom>
        </p:spPr>
        <p:txBody>
          <a:bodyPr anchor="t" rtlCol="false" tIns="0" lIns="0" bIns="0" rIns="0">
            <a:spAutoFit/>
          </a:bodyPr>
          <a:lstStyle/>
          <a:p>
            <a:pPr algn="ctr" marL="0" indent="0" lvl="0">
              <a:lnSpc>
                <a:spcPts val="3192"/>
              </a:lnSpc>
              <a:spcBef>
                <a:spcPct val="0"/>
              </a:spcBef>
            </a:pPr>
            <a:r>
              <a:rPr lang="en-US" sz="2100">
                <a:solidFill>
                  <a:srgbClr val="2B2B2B"/>
                </a:solidFill>
                <a:latin typeface="Agrandir"/>
              </a:rPr>
              <a:t>În contextul globalizării, rata șomajului poate fi influențată de schimbările în economie, inclusiv de relocarea activităților economice către alte țări, restructurările industriale și schimbările în cererea de muncă. Observam că rata șomajului a înregistrat o scădere semnificativă in perioada analizata, scazand de la 8.7% la 5.6%.</a:t>
            </a:r>
          </a:p>
        </p:txBody>
      </p:sp>
      <p:sp>
        <p:nvSpPr>
          <p:cNvPr name="TextBox 13" id="13"/>
          <p:cNvSpPr txBox="true"/>
          <p:nvPr/>
        </p:nvSpPr>
        <p:spPr>
          <a:xfrm rot="0">
            <a:off x="1100138" y="1356237"/>
            <a:ext cx="12127592" cy="1154677"/>
          </a:xfrm>
          <a:prstGeom prst="rect">
            <a:avLst/>
          </a:prstGeom>
        </p:spPr>
        <p:txBody>
          <a:bodyPr anchor="t" rtlCol="false" tIns="0" lIns="0" bIns="0" rIns="0">
            <a:spAutoFit/>
          </a:bodyPr>
          <a:lstStyle/>
          <a:p>
            <a:pPr algn="l">
              <a:lnSpc>
                <a:spcPts val="2859"/>
              </a:lnSpc>
            </a:pPr>
            <a:r>
              <a:rPr lang="en-US" sz="2251">
                <a:solidFill>
                  <a:srgbClr val="2B2B2B"/>
                </a:solidFill>
                <a:latin typeface="Agrandir"/>
              </a:rPr>
              <a:t>Principalii indicatori macroeconomici care au determinat impactul globalizării asupra pieței muncii din România, sunt: rata șomajului, produsul intern brut (PIB), nivelul investitiilor straine directe (ISD) si comertul international. </a:t>
            </a:r>
          </a:p>
        </p:txBody>
      </p:sp>
      <p:sp>
        <p:nvSpPr>
          <p:cNvPr name="TextBox 14" id="14"/>
          <p:cNvSpPr txBox="true"/>
          <p:nvPr/>
        </p:nvSpPr>
        <p:spPr>
          <a:xfrm rot="0">
            <a:off x="9768555" y="2673309"/>
            <a:ext cx="6918348" cy="3730284"/>
          </a:xfrm>
          <a:prstGeom prst="rect">
            <a:avLst/>
          </a:prstGeom>
        </p:spPr>
        <p:txBody>
          <a:bodyPr anchor="t" rtlCol="false" tIns="0" lIns="0" bIns="0" rIns="0">
            <a:spAutoFit/>
          </a:bodyPr>
          <a:lstStyle/>
          <a:p>
            <a:pPr algn="ctr">
              <a:lnSpc>
                <a:spcPts val="2948"/>
              </a:lnSpc>
            </a:pPr>
            <a:r>
              <a:rPr lang="en-US" sz="1939">
                <a:solidFill>
                  <a:srgbClr val="2B2B2B"/>
                </a:solidFill>
                <a:latin typeface="Agrandir"/>
              </a:rPr>
              <a:t>PIB-ul este o măsură a valorii tuturor bunurilor și serviciilor produse într-o economie într-o anumită perioadă de timp. În contextul globalizării, creșterea PIB-ului poate fi influențată de integrarea în lanțurile globale de aprovizionare, exporturi și investiții străine directe. . Această creștere semnificativă a PIB-ului poate fi asociată cu o expansiune economică și o mai mare activitate în diverse sectoare ale economiei, stimuland de asemenea si activitatea din piata muncii.</a:t>
            </a:r>
          </a:p>
          <a:p>
            <a:pPr algn="ctr" marL="0" indent="0" lvl="0">
              <a:lnSpc>
                <a:spcPts val="2948"/>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grpSp>
        <p:nvGrpSpPr>
          <p:cNvPr name="Group 3" id="3"/>
          <p:cNvGrpSpPr/>
          <p:nvPr/>
        </p:nvGrpSpPr>
        <p:grpSpPr>
          <a:xfrm rot="0">
            <a:off x="1100138" y="2716984"/>
            <a:ext cx="7843306" cy="6916859"/>
            <a:chOff x="0" y="0"/>
            <a:chExt cx="2241669" cy="1976884"/>
          </a:xfrm>
        </p:grpSpPr>
        <p:sp>
          <p:nvSpPr>
            <p:cNvPr name="Freeform 4" id="4"/>
            <p:cNvSpPr/>
            <p:nvPr/>
          </p:nvSpPr>
          <p:spPr>
            <a:xfrm flipH="false" flipV="false" rot="0">
              <a:off x="0" y="0"/>
              <a:ext cx="2241669" cy="1976884"/>
            </a:xfrm>
            <a:custGeom>
              <a:avLst/>
              <a:gdLst/>
              <a:ahLst/>
              <a:cxnLst/>
              <a:rect r="r" b="b" t="t" l="l"/>
              <a:pathLst>
                <a:path h="1976884" w="2241669">
                  <a:moveTo>
                    <a:pt x="23690" y="0"/>
                  </a:moveTo>
                  <a:lnTo>
                    <a:pt x="2217979" y="0"/>
                  </a:lnTo>
                  <a:cubicBezTo>
                    <a:pt x="2224262" y="0"/>
                    <a:pt x="2230287" y="2496"/>
                    <a:pt x="2234730" y="6939"/>
                  </a:cubicBezTo>
                  <a:cubicBezTo>
                    <a:pt x="2239173" y="11381"/>
                    <a:pt x="2241669" y="17407"/>
                    <a:pt x="2241669" y="23690"/>
                  </a:cubicBezTo>
                  <a:lnTo>
                    <a:pt x="2241669" y="1953194"/>
                  </a:lnTo>
                  <a:cubicBezTo>
                    <a:pt x="2241669" y="1959477"/>
                    <a:pt x="2239173" y="1965503"/>
                    <a:pt x="2234730" y="1969945"/>
                  </a:cubicBezTo>
                  <a:cubicBezTo>
                    <a:pt x="2230287" y="1974388"/>
                    <a:pt x="2224262" y="1976884"/>
                    <a:pt x="2217979" y="1976884"/>
                  </a:cubicBezTo>
                  <a:lnTo>
                    <a:pt x="23690" y="1976884"/>
                  </a:lnTo>
                  <a:cubicBezTo>
                    <a:pt x="17407" y="1976884"/>
                    <a:pt x="11381" y="1974388"/>
                    <a:pt x="6939" y="1969945"/>
                  </a:cubicBezTo>
                  <a:cubicBezTo>
                    <a:pt x="2496" y="1965503"/>
                    <a:pt x="0" y="1959477"/>
                    <a:pt x="0" y="1953194"/>
                  </a:cubicBezTo>
                  <a:lnTo>
                    <a:pt x="0" y="23690"/>
                  </a:lnTo>
                  <a:cubicBezTo>
                    <a:pt x="0" y="17407"/>
                    <a:pt x="2496" y="11381"/>
                    <a:pt x="6939" y="6939"/>
                  </a:cubicBezTo>
                  <a:cubicBezTo>
                    <a:pt x="11381" y="2496"/>
                    <a:pt x="17407" y="0"/>
                    <a:pt x="23690" y="0"/>
                  </a:cubicBezTo>
                  <a:close/>
                </a:path>
              </a:pathLst>
            </a:custGeom>
            <a:solidFill>
              <a:srgbClr val="F7F8F3"/>
            </a:solidFill>
            <a:ln w="19050" cap="rnd">
              <a:solidFill>
                <a:srgbClr val="3A3937"/>
              </a:solidFill>
              <a:prstDash val="solid"/>
              <a:round/>
            </a:ln>
          </p:spPr>
        </p:sp>
        <p:sp>
          <p:nvSpPr>
            <p:cNvPr name="TextBox 5" id="5"/>
            <p:cNvSpPr txBox="true"/>
            <p:nvPr/>
          </p:nvSpPr>
          <p:spPr>
            <a:xfrm>
              <a:off x="0" y="-76200"/>
              <a:ext cx="2241669" cy="2053084"/>
            </a:xfrm>
            <a:prstGeom prst="rect">
              <a:avLst/>
            </a:prstGeom>
          </p:spPr>
          <p:txBody>
            <a:bodyPr anchor="ctr" rtlCol="false" tIns="50800" lIns="50800" bIns="50800" rIns="50800"/>
            <a:lstStyle/>
            <a:p>
              <a:pPr algn="ctr">
                <a:lnSpc>
                  <a:spcPts val="2879"/>
                </a:lnSpc>
              </a:pPr>
            </a:p>
          </p:txBody>
        </p:sp>
      </p:grpSp>
      <p:sp>
        <p:nvSpPr>
          <p:cNvPr name="Freeform 6" id="6"/>
          <p:cNvSpPr/>
          <p:nvPr/>
        </p:nvSpPr>
        <p:spPr>
          <a:xfrm flipH="false" flipV="false" rot="0">
            <a:off x="9549784" y="3976689"/>
            <a:ext cx="8079581" cy="4397451"/>
          </a:xfrm>
          <a:custGeom>
            <a:avLst/>
            <a:gdLst/>
            <a:ahLst/>
            <a:cxnLst/>
            <a:rect r="r" b="b" t="t" l="l"/>
            <a:pathLst>
              <a:path h="4397451" w="8079581">
                <a:moveTo>
                  <a:pt x="0" y="0"/>
                </a:moveTo>
                <a:lnTo>
                  <a:pt x="8079581" y="0"/>
                </a:lnTo>
                <a:lnTo>
                  <a:pt x="8079581" y="4397450"/>
                </a:lnTo>
                <a:lnTo>
                  <a:pt x="0" y="4397450"/>
                </a:lnTo>
                <a:lnTo>
                  <a:pt x="0" y="0"/>
                </a:lnTo>
                <a:close/>
              </a:path>
            </a:pathLst>
          </a:custGeom>
          <a:blipFill>
            <a:blip r:embed="rId3"/>
            <a:stretch>
              <a:fillRect l="0" t="-707" r="0" b="-707"/>
            </a:stretch>
          </a:blipFill>
        </p:spPr>
      </p:sp>
      <p:sp>
        <p:nvSpPr>
          <p:cNvPr name="TextBox 7" id="7"/>
          <p:cNvSpPr txBox="true"/>
          <p:nvPr/>
        </p:nvSpPr>
        <p:spPr>
          <a:xfrm rot="0">
            <a:off x="1188015" y="520188"/>
            <a:ext cx="16159162" cy="921775"/>
          </a:xfrm>
          <a:prstGeom prst="rect">
            <a:avLst/>
          </a:prstGeom>
        </p:spPr>
        <p:txBody>
          <a:bodyPr anchor="t" rtlCol="false" tIns="0" lIns="0" bIns="0" rIns="0">
            <a:spAutoFit/>
          </a:bodyPr>
          <a:lstStyle/>
          <a:p>
            <a:pPr algn="ctr">
              <a:lnSpc>
                <a:spcPts val="5922"/>
              </a:lnSpc>
            </a:pPr>
            <a:r>
              <a:rPr lang="en-US" sz="5483">
                <a:solidFill>
                  <a:srgbClr val="3A3937"/>
                </a:solidFill>
                <a:latin typeface="Agrandir Bold"/>
              </a:rPr>
              <a:t>Analiza principalilor indicatori macroeconomici</a:t>
            </a:r>
          </a:p>
        </p:txBody>
      </p:sp>
      <p:sp>
        <p:nvSpPr>
          <p:cNvPr name="TextBox 8" id="8"/>
          <p:cNvSpPr txBox="true"/>
          <p:nvPr/>
        </p:nvSpPr>
        <p:spPr>
          <a:xfrm rot="0">
            <a:off x="1601507" y="3035277"/>
            <a:ext cx="6840567" cy="6598567"/>
          </a:xfrm>
          <a:prstGeom prst="rect">
            <a:avLst/>
          </a:prstGeom>
        </p:spPr>
        <p:txBody>
          <a:bodyPr anchor="t" rtlCol="false" tIns="0" lIns="0" bIns="0" rIns="0">
            <a:spAutoFit/>
          </a:bodyPr>
          <a:lstStyle/>
          <a:p>
            <a:pPr algn="ctr">
              <a:lnSpc>
                <a:spcPts val="3272"/>
              </a:lnSpc>
            </a:pPr>
            <a:r>
              <a:rPr lang="en-US" sz="2152">
                <a:solidFill>
                  <a:srgbClr val="2B2B2B"/>
                </a:solidFill>
                <a:latin typeface="Agrandir"/>
              </a:rPr>
              <a:t>Investițiile străine directe (ISD) reprezintă un element esențial al procesului de globalizare și pot avea un impact semnificativ asupra pieței muncii din România, influențând nivelul de ocupare, calificările cerute și condițiile de muncă. Prin atragerea de capital străin în economie, ISD-urile contribuie la creșterea competitivității și la diversificarea sectoarelor economice, generând astfel oportunități de angajare și dezvoltare a forței de muncă.</a:t>
            </a:r>
          </a:p>
          <a:p>
            <a:pPr algn="ctr">
              <a:lnSpc>
                <a:spcPts val="3272"/>
              </a:lnSpc>
            </a:pPr>
            <a:r>
              <a:rPr lang="en-US" sz="2152">
                <a:solidFill>
                  <a:srgbClr val="2B2B2B"/>
                </a:solidFill>
                <a:latin typeface="Agrandir"/>
              </a:rPr>
              <a:t>Numarul de someri si ISD-urile au evolutii invers proportionale, ceea ce inseamna ca, pe masura ce investitiile straine directe cresc, numarul de someri se reduce, evidentiind astfel impactul acestora asupra pietei muncii, generand noi oportunitati de angajare si dezvoltare a fortei de munca.</a:t>
            </a:r>
          </a:p>
          <a:p>
            <a:pPr algn="ctr" marL="0" indent="0" lvl="0">
              <a:lnSpc>
                <a:spcPts val="3272"/>
              </a:lnSpc>
              <a:spcBef>
                <a:spcPct val="0"/>
              </a:spcBef>
            </a:pPr>
          </a:p>
        </p:txBody>
      </p:sp>
      <p:sp>
        <p:nvSpPr>
          <p:cNvPr name="TextBox 9" id="9"/>
          <p:cNvSpPr txBox="true"/>
          <p:nvPr/>
        </p:nvSpPr>
        <p:spPr>
          <a:xfrm rot="0">
            <a:off x="1100138" y="1356237"/>
            <a:ext cx="12127592" cy="1154677"/>
          </a:xfrm>
          <a:prstGeom prst="rect">
            <a:avLst/>
          </a:prstGeom>
        </p:spPr>
        <p:txBody>
          <a:bodyPr anchor="t" rtlCol="false" tIns="0" lIns="0" bIns="0" rIns="0">
            <a:spAutoFit/>
          </a:bodyPr>
          <a:lstStyle/>
          <a:p>
            <a:pPr algn="l">
              <a:lnSpc>
                <a:spcPts val="2859"/>
              </a:lnSpc>
            </a:pPr>
            <a:r>
              <a:rPr lang="en-US" sz="2251">
                <a:solidFill>
                  <a:srgbClr val="2B2B2B"/>
                </a:solidFill>
                <a:latin typeface="Agrandir"/>
              </a:rPr>
              <a:t>Principalii indicatori macroeconomici care au determinat impactul globalizării asupra pieței muncii din România, sunt: rata șomajului, produsul intern brut (PIB), nivelul investitiilor straine directe (ISD) si comertul international.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grpSp>
        <p:nvGrpSpPr>
          <p:cNvPr name="Group 3" id="3"/>
          <p:cNvGrpSpPr/>
          <p:nvPr/>
        </p:nvGrpSpPr>
        <p:grpSpPr>
          <a:xfrm rot="0">
            <a:off x="598768" y="1844768"/>
            <a:ext cx="7843306" cy="7917343"/>
            <a:chOff x="0" y="0"/>
            <a:chExt cx="2241669" cy="2262829"/>
          </a:xfrm>
        </p:grpSpPr>
        <p:sp>
          <p:nvSpPr>
            <p:cNvPr name="Freeform 4" id="4"/>
            <p:cNvSpPr/>
            <p:nvPr/>
          </p:nvSpPr>
          <p:spPr>
            <a:xfrm flipH="false" flipV="false" rot="0">
              <a:off x="0" y="0"/>
              <a:ext cx="2241669" cy="2262829"/>
            </a:xfrm>
            <a:custGeom>
              <a:avLst/>
              <a:gdLst/>
              <a:ahLst/>
              <a:cxnLst/>
              <a:rect r="r" b="b" t="t" l="l"/>
              <a:pathLst>
                <a:path h="2262829" w="2241669">
                  <a:moveTo>
                    <a:pt x="23690" y="0"/>
                  </a:moveTo>
                  <a:lnTo>
                    <a:pt x="2217979" y="0"/>
                  </a:lnTo>
                  <a:cubicBezTo>
                    <a:pt x="2224262" y="0"/>
                    <a:pt x="2230287" y="2496"/>
                    <a:pt x="2234730" y="6939"/>
                  </a:cubicBezTo>
                  <a:cubicBezTo>
                    <a:pt x="2239173" y="11381"/>
                    <a:pt x="2241669" y="17407"/>
                    <a:pt x="2241669" y="23690"/>
                  </a:cubicBezTo>
                  <a:lnTo>
                    <a:pt x="2241669" y="2239139"/>
                  </a:lnTo>
                  <a:cubicBezTo>
                    <a:pt x="2241669" y="2252222"/>
                    <a:pt x="2231062" y="2262829"/>
                    <a:pt x="2217979" y="2262829"/>
                  </a:cubicBezTo>
                  <a:lnTo>
                    <a:pt x="23690" y="2262829"/>
                  </a:lnTo>
                  <a:cubicBezTo>
                    <a:pt x="17407" y="2262829"/>
                    <a:pt x="11381" y="2260333"/>
                    <a:pt x="6939" y="2255890"/>
                  </a:cubicBezTo>
                  <a:cubicBezTo>
                    <a:pt x="2496" y="2251447"/>
                    <a:pt x="0" y="2245422"/>
                    <a:pt x="0" y="2239139"/>
                  </a:cubicBezTo>
                  <a:lnTo>
                    <a:pt x="0" y="23690"/>
                  </a:lnTo>
                  <a:cubicBezTo>
                    <a:pt x="0" y="17407"/>
                    <a:pt x="2496" y="11381"/>
                    <a:pt x="6939" y="6939"/>
                  </a:cubicBezTo>
                  <a:cubicBezTo>
                    <a:pt x="11381" y="2496"/>
                    <a:pt x="17407" y="0"/>
                    <a:pt x="23690" y="0"/>
                  </a:cubicBezTo>
                  <a:close/>
                </a:path>
              </a:pathLst>
            </a:custGeom>
            <a:solidFill>
              <a:srgbClr val="F7F8F3"/>
            </a:solidFill>
            <a:ln w="19050" cap="rnd">
              <a:solidFill>
                <a:srgbClr val="3A3937"/>
              </a:solidFill>
              <a:prstDash val="solid"/>
              <a:round/>
            </a:ln>
          </p:spPr>
        </p:sp>
        <p:sp>
          <p:nvSpPr>
            <p:cNvPr name="TextBox 5" id="5"/>
            <p:cNvSpPr txBox="true"/>
            <p:nvPr/>
          </p:nvSpPr>
          <p:spPr>
            <a:xfrm>
              <a:off x="0" y="-76200"/>
              <a:ext cx="2241669" cy="2339029"/>
            </a:xfrm>
            <a:prstGeom prst="rect">
              <a:avLst/>
            </a:prstGeom>
          </p:spPr>
          <p:txBody>
            <a:bodyPr anchor="ctr" rtlCol="false" tIns="50800" lIns="50800" bIns="50800" rIns="50800"/>
            <a:lstStyle/>
            <a:p>
              <a:pPr algn="ctr">
                <a:lnSpc>
                  <a:spcPts val="2879"/>
                </a:lnSpc>
              </a:pPr>
            </a:p>
          </p:txBody>
        </p:sp>
      </p:grpSp>
      <p:sp>
        <p:nvSpPr>
          <p:cNvPr name="Freeform 6" id="6"/>
          <p:cNvSpPr/>
          <p:nvPr/>
        </p:nvSpPr>
        <p:spPr>
          <a:xfrm flipH="false" flipV="false" rot="0">
            <a:off x="9786927" y="1558604"/>
            <a:ext cx="6629856" cy="4359000"/>
          </a:xfrm>
          <a:custGeom>
            <a:avLst/>
            <a:gdLst/>
            <a:ahLst/>
            <a:cxnLst/>
            <a:rect r="r" b="b" t="t" l="l"/>
            <a:pathLst>
              <a:path h="4359000" w="6629856">
                <a:moveTo>
                  <a:pt x="0" y="0"/>
                </a:moveTo>
                <a:lnTo>
                  <a:pt x="6629856" y="0"/>
                </a:lnTo>
                <a:lnTo>
                  <a:pt x="6629856" y="4358999"/>
                </a:lnTo>
                <a:lnTo>
                  <a:pt x="0" y="4358999"/>
                </a:lnTo>
                <a:lnTo>
                  <a:pt x="0" y="0"/>
                </a:lnTo>
                <a:close/>
              </a:path>
            </a:pathLst>
          </a:custGeom>
          <a:blipFill>
            <a:blip r:embed="rId3"/>
            <a:stretch>
              <a:fillRect l="0" t="0" r="0" b="0"/>
            </a:stretch>
          </a:blipFill>
        </p:spPr>
      </p:sp>
      <p:sp>
        <p:nvSpPr>
          <p:cNvPr name="Freeform 7" id="7"/>
          <p:cNvSpPr/>
          <p:nvPr/>
        </p:nvSpPr>
        <p:spPr>
          <a:xfrm flipH="false" flipV="false" rot="0">
            <a:off x="9310187" y="6031903"/>
            <a:ext cx="7583336" cy="3906567"/>
          </a:xfrm>
          <a:custGeom>
            <a:avLst/>
            <a:gdLst/>
            <a:ahLst/>
            <a:cxnLst/>
            <a:rect r="r" b="b" t="t" l="l"/>
            <a:pathLst>
              <a:path h="3906567" w="7583336">
                <a:moveTo>
                  <a:pt x="0" y="0"/>
                </a:moveTo>
                <a:lnTo>
                  <a:pt x="7583336" y="0"/>
                </a:lnTo>
                <a:lnTo>
                  <a:pt x="7583336" y="3906567"/>
                </a:lnTo>
                <a:lnTo>
                  <a:pt x="0" y="3906567"/>
                </a:lnTo>
                <a:lnTo>
                  <a:pt x="0" y="0"/>
                </a:lnTo>
                <a:close/>
              </a:path>
            </a:pathLst>
          </a:custGeom>
          <a:blipFill>
            <a:blip r:embed="rId4"/>
            <a:stretch>
              <a:fillRect l="0" t="0" r="0" b="0"/>
            </a:stretch>
          </a:blipFill>
        </p:spPr>
      </p:sp>
      <p:sp>
        <p:nvSpPr>
          <p:cNvPr name="TextBox 8" id="8"/>
          <p:cNvSpPr txBox="true"/>
          <p:nvPr/>
        </p:nvSpPr>
        <p:spPr>
          <a:xfrm rot="0">
            <a:off x="1188015" y="520188"/>
            <a:ext cx="16159162" cy="921775"/>
          </a:xfrm>
          <a:prstGeom prst="rect">
            <a:avLst/>
          </a:prstGeom>
        </p:spPr>
        <p:txBody>
          <a:bodyPr anchor="t" rtlCol="false" tIns="0" lIns="0" bIns="0" rIns="0">
            <a:spAutoFit/>
          </a:bodyPr>
          <a:lstStyle/>
          <a:p>
            <a:pPr algn="ctr">
              <a:lnSpc>
                <a:spcPts val="5922"/>
              </a:lnSpc>
            </a:pPr>
            <a:r>
              <a:rPr lang="en-US" sz="5483">
                <a:solidFill>
                  <a:srgbClr val="3A3937"/>
                </a:solidFill>
                <a:latin typeface="Agrandir Bold"/>
              </a:rPr>
              <a:t>Analiza principalilor indicatori macroeconomici</a:t>
            </a:r>
          </a:p>
        </p:txBody>
      </p:sp>
      <p:sp>
        <p:nvSpPr>
          <p:cNvPr name="TextBox 9" id="9"/>
          <p:cNvSpPr txBox="true"/>
          <p:nvPr/>
        </p:nvSpPr>
        <p:spPr>
          <a:xfrm rot="0">
            <a:off x="1028700" y="2368040"/>
            <a:ext cx="6840567" cy="8297298"/>
          </a:xfrm>
          <a:prstGeom prst="rect">
            <a:avLst/>
          </a:prstGeom>
        </p:spPr>
        <p:txBody>
          <a:bodyPr anchor="t" rtlCol="false" tIns="0" lIns="0" bIns="0" rIns="0">
            <a:spAutoFit/>
          </a:bodyPr>
          <a:lstStyle/>
          <a:p>
            <a:pPr algn="ctr">
              <a:lnSpc>
                <a:spcPts val="3880"/>
              </a:lnSpc>
            </a:pPr>
            <a:r>
              <a:rPr lang="en-US" sz="2552">
                <a:solidFill>
                  <a:srgbClr val="2B2B2B"/>
                </a:solidFill>
                <a:latin typeface="Agrandir"/>
              </a:rPr>
              <a:t>Exporturile și importurile joacă un rol crucial în contextul globalizării economiei României, reflectând interconectivitatea sa cu piețele internaționale și evoluția relațiilor comerciale. În 2023, valoarea totală a importurilor a înregistrat o ușoară scădere, ajungând la 122 miliarde euro, comparativ cu 126 miliarde euro în 2022. În schimb, exporturile au înregistrat o creștere modestă, atingând 93 miliarde euro, față de 91 miliarde euro în 2022. Comertul international prezinta un trend ascendent, evoluand pozitiv pe parcursul celor 20 de ani, valoarea exportului depasind valoarea importurilor.</a:t>
            </a:r>
          </a:p>
          <a:p>
            <a:pPr algn="ctr">
              <a:lnSpc>
                <a:spcPts val="3880"/>
              </a:lnSpc>
            </a:pPr>
          </a:p>
          <a:p>
            <a:pPr algn="ctr" marL="0" indent="0" lvl="0">
              <a:lnSpc>
                <a:spcPts val="3880"/>
              </a:lnSpc>
              <a:spcBef>
                <a:spcPct val="0"/>
              </a:spcBef>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345B53"/>
        </a:solidFill>
      </p:bgPr>
    </p:bg>
    <p:spTree>
      <p:nvGrpSpPr>
        <p:cNvPr id="1" name=""/>
        <p:cNvGrpSpPr/>
        <p:nvPr/>
      </p:nvGrpSpPr>
      <p:grpSpPr>
        <a:xfrm>
          <a:off x="0" y="0"/>
          <a:ext cx="0" cy="0"/>
          <a:chOff x="0" y="0"/>
          <a:chExt cx="0" cy="0"/>
        </a:xfrm>
      </p:grpSpPr>
      <p:sp>
        <p:nvSpPr>
          <p:cNvPr name="TextBox 2" id="2"/>
          <p:cNvSpPr txBox="true"/>
          <p:nvPr/>
        </p:nvSpPr>
        <p:spPr>
          <a:xfrm rot="0">
            <a:off x="2746603" y="990600"/>
            <a:ext cx="12699545" cy="960134"/>
          </a:xfrm>
          <a:prstGeom prst="rect">
            <a:avLst/>
          </a:prstGeom>
        </p:spPr>
        <p:txBody>
          <a:bodyPr anchor="t" rtlCol="false" tIns="0" lIns="0" bIns="0" rIns="0">
            <a:spAutoFit/>
          </a:bodyPr>
          <a:lstStyle/>
          <a:p>
            <a:pPr algn="ctr">
              <a:lnSpc>
                <a:spcPts val="3300"/>
              </a:lnSpc>
            </a:pPr>
            <a:r>
              <a:rPr lang="en-US" sz="3300">
                <a:solidFill>
                  <a:srgbClr val="F8F8F8"/>
                </a:solidFill>
                <a:latin typeface="Agrandir Bold"/>
              </a:rPr>
              <a:t>Solutii si modalitati de adaptare a sistemului economic national la schimbarile determinate de globalizare</a:t>
            </a:r>
          </a:p>
        </p:txBody>
      </p:sp>
      <p:sp>
        <p:nvSpPr>
          <p:cNvPr name="TextBox 3" id="3"/>
          <p:cNvSpPr txBox="true"/>
          <p:nvPr/>
        </p:nvSpPr>
        <p:spPr>
          <a:xfrm rot="0">
            <a:off x="648180" y="2405313"/>
            <a:ext cx="8132737" cy="3739912"/>
          </a:xfrm>
          <a:prstGeom prst="rect">
            <a:avLst/>
          </a:prstGeom>
        </p:spPr>
        <p:txBody>
          <a:bodyPr anchor="t" rtlCol="false" tIns="0" lIns="0" bIns="0" rIns="0">
            <a:spAutoFit/>
          </a:bodyPr>
          <a:lstStyle/>
          <a:p>
            <a:pPr algn="ctr" marL="551319" indent="-275660" lvl="1">
              <a:lnSpc>
                <a:spcPts val="3243"/>
              </a:lnSpc>
              <a:buAutoNum type="arabicPeriod" startAt="1"/>
            </a:pPr>
            <a:r>
              <a:rPr lang="en-US" sz="2553">
                <a:solidFill>
                  <a:srgbClr val="F8F8F8"/>
                </a:solidFill>
                <a:latin typeface="Agrandir Bold"/>
              </a:rPr>
              <a:t>Dezvoltarea competențelor forței de muncă</a:t>
            </a:r>
            <a:r>
              <a:rPr lang="en-US" sz="2553">
                <a:solidFill>
                  <a:srgbClr val="F8F8F8"/>
                </a:solidFill>
                <a:latin typeface="Agrandir"/>
              </a:rPr>
              <a:t> Actualizarea curriculumului educațional pentru a include competențe relevante, precum gândirea critică, creativitatea și abilități digitale, extinderea programelor de ucenicie și stagii pentru a oferi experiență practică studenților, încurajarea învățării pe tot parcursul vieții prin scheme de formare profesională subvenționate.</a:t>
            </a:r>
          </a:p>
          <a:p>
            <a:pPr algn="ctr" marL="539751" indent="-269876" lvl="1">
              <a:lnSpc>
                <a:spcPts val="3175"/>
              </a:lnSpc>
              <a:buFont typeface="Arial"/>
              <a:buChar char="•"/>
            </a:pPr>
          </a:p>
        </p:txBody>
      </p:sp>
      <p:sp>
        <p:nvSpPr>
          <p:cNvPr name="TextBox 4" id="4"/>
          <p:cNvSpPr txBox="true"/>
          <p:nvPr/>
        </p:nvSpPr>
        <p:spPr>
          <a:xfrm rot="0">
            <a:off x="9384078" y="2349965"/>
            <a:ext cx="7107734" cy="3502975"/>
          </a:xfrm>
          <a:prstGeom prst="rect">
            <a:avLst/>
          </a:prstGeom>
        </p:spPr>
        <p:txBody>
          <a:bodyPr anchor="t" rtlCol="false" tIns="0" lIns="0" bIns="0" rIns="0">
            <a:spAutoFit/>
          </a:bodyPr>
          <a:lstStyle/>
          <a:p>
            <a:pPr algn="ctr">
              <a:lnSpc>
                <a:spcPts val="3039"/>
              </a:lnSpc>
            </a:pPr>
            <a:r>
              <a:rPr lang="en-US" sz="2393">
                <a:solidFill>
                  <a:srgbClr val="F8F8F8"/>
                </a:solidFill>
                <a:latin typeface="Agrandir Bold"/>
              </a:rPr>
              <a:t>2. Stimularea inovației și a antreprenoriatului</a:t>
            </a:r>
            <a:r>
              <a:rPr lang="en-US" sz="2393">
                <a:solidFill>
                  <a:srgbClr val="F8F8F8"/>
                </a:solidFill>
                <a:latin typeface="Agrandir"/>
              </a:rPr>
              <a:t> Creșterea investițiilor în cercetare-dezvoltare, cu accent pe domeniile cu potențial ridicat, precum tehnologia informației și biotehnologia,dezvoltarea de programe de accelerare și incubatoare pentru start-up-uri inovatoare,îmbunătățirea accesului la finanțare pentru întreprinderile mici și mijlocii prin scheme de garantare și capital de risc.</a:t>
            </a:r>
          </a:p>
        </p:txBody>
      </p:sp>
      <p:sp>
        <p:nvSpPr>
          <p:cNvPr name="TextBox 5" id="5"/>
          <p:cNvSpPr txBox="true"/>
          <p:nvPr/>
        </p:nvSpPr>
        <p:spPr>
          <a:xfrm rot="0">
            <a:off x="1325618" y="6244167"/>
            <a:ext cx="7455299" cy="3684778"/>
          </a:xfrm>
          <a:prstGeom prst="rect">
            <a:avLst/>
          </a:prstGeom>
        </p:spPr>
        <p:txBody>
          <a:bodyPr anchor="t" rtlCol="false" tIns="0" lIns="0" bIns="0" rIns="0">
            <a:spAutoFit/>
          </a:bodyPr>
          <a:lstStyle/>
          <a:p>
            <a:pPr algn="ctr">
              <a:lnSpc>
                <a:spcPts val="2921"/>
              </a:lnSpc>
            </a:pPr>
            <a:r>
              <a:rPr lang="en-US" sz="2300">
                <a:solidFill>
                  <a:srgbClr val="F8F8F8"/>
                </a:solidFill>
                <a:latin typeface="Agrandir Bold"/>
              </a:rPr>
              <a:t>3. Atragerea și reținerea talentelor</a:t>
            </a:r>
            <a:r>
              <a:rPr lang="en-US" sz="2300">
                <a:solidFill>
                  <a:srgbClr val="F8F8F8"/>
                </a:solidFill>
                <a:latin typeface="Agrandir"/>
              </a:rPr>
              <a:t> </a:t>
            </a:r>
          </a:p>
          <a:p>
            <a:pPr algn="ctr">
              <a:lnSpc>
                <a:spcPts val="2921"/>
              </a:lnSpc>
            </a:pPr>
            <a:r>
              <a:rPr lang="en-US" sz="2300">
                <a:solidFill>
                  <a:srgbClr val="F8F8F8"/>
                </a:solidFill>
                <a:latin typeface="Agrandir"/>
              </a:rPr>
              <a:t>Pentru a face față concurenței globale, România trebuie să devină mai atractivă pentru forța de muncă calificată,precum:îmbunătățirea condițiilor de muncă și a beneficiilor pentru a reține talentele în țară,dezvoltarea de programe de repatriere pentru a încuraja revenirea specialiștilor români din străinătate,simplificarea procedurilor de imigrare pentru a atrage lucrători calificați din străinătate.</a:t>
            </a:r>
          </a:p>
          <a:p>
            <a:pPr algn="ctr" marL="496571" indent="-248285" lvl="1">
              <a:lnSpc>
                <a:spcPts val="2921"/>
              </a:lnSpc>
              <a:buFont typeface="Arial"/>
              <a:buChar char="•"/>
            </a:pPr>
          </a:p>
        </p:txBody>
      </p:sp>
      <p:sp>
        <p:nvSpPr>
          <p:cNvPr name="TextBox 6" id="6"/>
          <p:cNvSpPr txBox="true"/>
          <p:nvPr/>
        </p:nvSpPr>
        <p:spPr>
          <a:xfrm rot="0">
            <a:off x="9410700" y="6234642"/>
            <a:ext cx="7584554" cy="3794892"/>
          </a:xfrm>
          <a:prstGeom prst="rect">
            <a:avLst/>
          </a:prstGeom>
        </p:spPr>
        <p:txBody>
          <a:bodyPr anchor="t" rtlCol="false" tIns="0" lIns="0" bIns="0" rIns="0">
            <a:spAutoFit/>
          </a:bodyPr>
          <a:lstStyle/>
          <a:p>
            <a:pPr algn="ctr">
              <a:lnSpc>
                <a:spcPts val="3002"/>
              </a:lnSpc>
            </a:pPr>
            <a:r>
              <a:rPr lang="en-US" sz="2364">
                <a:solidFill>
                  <a:srgbClr val="F8F8F8"/>
                </a:solidFill>
                <a:latin typeface="Agrandir"/>
              </a:rPr>
              <a:t>4. </a:t>
            </a:r>
            <a:r>
              <a:rPr lang="en-US" sz="2364">
                <a:solidFill>
                  <a:srgbClr val="F8F8F8"/>
                </a:solidFill>
                <a:latin typeface="Agrandir Bold"/>
              </a:rPr>
              <a:t>Creșterea competitivității industriilor</a:t>
            </a:r>
            <a:r>
              <a:rPr lang="en-US" sz="2364">
                <a:solidFill>
                  <a:srgbClr val="F8F8F8"/>
                </a:solidFill>
                <a:latin typeface="Agrandir"/>
              </a:rPr>
              <a:t> </a:t>
            </a:r>
          </a:p>
          <a:p>
            <a:pPr algn="ctr">
              <a:lnSpc>
                <a:spcPts val="3002"/>
              </a:lnSpc>
            </a:pPr>
            <a:r>
              <a:rPr lang="en-US" sz="2364">
                <a:solidFill>
                  <a:srgbClr val="F8F8F8"/>
                </a:solidFill>
                <a:latin typeface="Agrandir"/>
              </a:rPr>
              <a:t>Sprijinirea industriilor cheie pentru a deveni mai competitive pe plan internațional va fi esențială pentru a menține locurile de muncă și a genera creștere economică,precum:investiții în modernizarea echipamentelor și a tehnologiilor pentru a crește productivitatea,programe de formare profesională pentru a îmbunătăți competențele lucrătorilor din industrie</a:t>
            </a:r>
          </a:p>
          <a:p>
            <a:pPr algn="ctr">
              <a:lnSpc>
                <a:spcPts val="3002"/>
              </a:lnSpc>
            </a:pPr>
          </a:p>
        </p:txBody>
      </p:sp>
      <p:grpSp>
        <p:nvGrpSpPr>
          <p:cNvPr name="Group 7" id="7"/>
          <p:cNvGrpSpPr/>
          <p:nvPr/>
        </p:nvGrpSpPr>
        <p:grpSpPr>
          <a:xfrm rot="0">
            <a:off x="9044525" y="2400302"/>
            <a:ext cx="99475" cy="7859180"/>
            <a:chOff x="0" y="0"/>
            <a:chExt cx="26199" cy="2069907"/>
          </a:xfrm>
        </p:grpSpPr>
        <p:sp>
          <p:nvSpPr>
            <p:cNvPr name="Freeform 8" id="8"/>
            <p:cNvSpPr/>
            <p:nvPr/>
          </p:nvSpPr>
          <p:spPr>
            <a:xfrm flipH="false" flipV="false" rot="0">
              <a:off x="0" y="0"/>
              <a:ext cx="26199" cy="2069907"/>
            </a:xfrm>
            <a:custGeom>
              <a:avLst/>
              <a:gdLst/>
              <a:ahLst/>
              <a:cxnLst/>
              <a:rect r="r" b="b" t="t" l="l"/>
              <a:pathLst>
                <a:path h="2069907" w="26199">
                  <a:moveTo>
                    <a:pt x="0" y="0"/>
                  </a:moveTo>
                  <a:lnTo>
                    <a:pt x="26199" y="0"/>
                  </a:lnTo>
                  <a:lnTo>
                    <a:pt x="26199" y="2069907"/>
                  </a:lnTo>
                  <a:lnTo>
                    <a:pt x="0" y="2069907"/>
                  </a:lnTo>
                  <a:close/>
                </a:path>
              </a:pathLst>
            </a:custGeom>
            <a:solidFill>
              <a:srgbClr val="F7F8F3"/>
            </a:solidFill>
          </p:spPr>
        </p:sp>
        <p:sp>
          <p:nvSpPr>
            <p:cNvPr name="TextBox 9" id="9"/>
            <p:cNvSpPr txBox="true"/>
            <p:nvPr/>
          </p:nvSpPr>
          <p:spPr>
            <a:xfrm>
              <a:off x="0" y="-123825"/>
              <a:ext cx="26199" cy="2193732"/>
            </a:xfrm>
            <a:prstGeom prst="rect">
              <a:avLst/>
            </a:prstGeom>
          </p:spPr>
          <p:txBody>
            <a:bodyPr anchor="ctr" rtlCol="false" tIns="50800" lIns="50800" bIns="50800" rIns="50800"/>
            <a:lstStyle/>
            <a:p>
              <a:pPr algn="ctr">
                <a:lnSpc>
                  <a:spcPts val="3500"/>
                </a:lnSpc>
              </a:pPr>
            </a:p>
          </p:txBody>
        </p:sp>
      </p:grpSp>
      <p:grpSp>
        <p:nvGrpSpPr>
          <p:cNvPr name="Group 10" id="10"/>
          <p:cNvGrpSpPr/>
          <p:nvPr/>
        </p:nvGrpSpPr>
        <p:grpSpPr>
          <a:xfrm rot="5400000">
            <a:off x="9239310" y="-1162406"/>
            <a:ext cx="73278" cy="14484969"/>
            <a:chOff x="0" y="0"/>
            <a:chExt cx="19300" cy="3814971"/>
          </a:xfrm>
        </p:grpSpPr>
        <p:sp>
          <p:nvSpPr>
            <p:cNvPr name="Freeform 11" id="11"/>
            <p:cNvSpPr/>
            <p:nvPr/>
          </p:nvSpPr>
          <p:spPr>
            <a:xfrm flipH="false" flipV="false" rot="0">
              <a:off x="0" y="0"/>
              <a:ext cx="19300" cy="3814971"/>
            </a:xfrm>
            <a:custGeom>
              <a:avLst/>
              <a:gdLst/>
              <a:ahLst/>
              <a:cxnLst/>
              <a:rect r="r" b="b" t="t" l="l"/>
              <a:pathLst>
                <a:path h="3814971" w="19300">
                  <a:moveTo>
                    <a:pt x="0" y="0"/>
                  </a:moveTo>
                  <a:lnTo>
                    <a:pt x="19300" y="0"/>
                  </a:lnTo>
                  <a:lnTo>
                    <a:pt x="19300" y="3814971"/>
                  </a:lnTo>
                  <a:lnTo>
                    <a:pt x="0" y="3814971"/>
                  </a:lnTo>
                  <a:close/>
                </a:path>
              </a:pathLst>
            </a:custGeom>
            <a:solidFill>
              <a:srgbClr val="F7F8F3"/>
            </a:solidFill>
          </p:spPr>
        </p:sp>
        <p:sp>
          <p:nvSpPr>
            <p:cNvPr name="TextBox 12" id="12"/>
            <p:cNvSpPr txBox="true"/>
            <p:nvPr/>
          </p:nvSpPr>
          <p:spPr>
            <a:xfrm>
              <a:off x="0" y="-123825"/>
              <a:ext cx="19300" cy="3938796"/>
            </a:xfrm>
            <a:prstGeom prst="rect">
              <a:avLst/>
            </a:prstGeom>
          </p:spPr>
          <p:txBody>
            <a:bodyPr anchor="ctr" rtlCol="false" tIns="50800" lIns="50800" bIns="50800" rIns="50800"/>
            <a:lstStyle/>
            <a:p>
              <a:pPr algn="ctr">
                <a:lnSpc>
                  <a:spcPts val="3500"/>
                </a:lnSpc>
              </a:pPr>
            </a:p>
          </p:txBody>
        </p:sp>
      </p:grpSp>
      <p:sp>
        <p:nvSpPr>
          <p:cNvPr name="Freeform 13" id="13"/>
          <p:cNvSpPr/>
          <p:nvPr/>
        </p:nvSpPr>
        <p:spPr>
          <a:xfrm flipH="false" flipV="false" rot="-4873975">
            <a:off x="-556469" y="7807490"/>
            <a:ext cx="2409298" cy="3533637"/>
          </a:xfrm>
          <a:custGeom>
            <a:avLst/>
            <a:gdLst/>
            <a:ahLst/>
            <a:cxnLst/>
            <a:rect r="r" b="b" t="t" l="l"/>
            <a:pathLst>
              <a:path h="3533637" w="2409298">
                <a:moveTo>
                  <a:pt x="0" y="0"/>
                </a:moveTo>
                <a:lnTo>
                  <a:pt x="2409298" y="0"/>
                </a:lnTo>
                <a:lnTo>
                  <a:pt x="2409298" y="3533637"/>
                </a:lnTo>
                <a:lnTo>
                  <a:pt x="0" y="35336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true" flipV="true" rot="-4873975">
            <a:off x="16494024" y="-1365978"/>
            <a:ext cx="3587952" cy="5262330"/>
          </a:xfrm>
          <a:custGeom>
            <a:avLst/>
            <a:gdLst/>
            <a:ahLst/>
            <a:cxnLst/>
            <a:rect r="r" b="b" t="t" l="l"/>
            <a:pathLst>
              <a:path h="5262330" w="3587952">
                <a:moveTo>
                  <a:pt x="3587952" y="5262330"/>
                </a:moveTo>
                <a:lnTo>
                  <a:pt x="0" y="5262330"/>
                </a:lnTo>
                <a:lnTo>
                  <a:pt x="0" y="0"/>
                </a:lnTo>
                <a:lnTo>
                  <a:pt x="3587952" y="0"/>
                </a:lnTo>
                <a:lnTo>
                  <a:pt x="3587952" y="526233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8905875" y="1477406"/>
            <a:ext cx="47625" cy="7332189"/>
            <a:chOff x="0" y="0"/>
            <a:chExt cx="12543" cy="1931111"/>
          </a:xfrm>
        </p:grpSpPr>
        <p:sp>
          <p:nvSpPr>
            <p:cNvPr name="Freeform 4" id="4"/>
            <p:cNvSpPr/>
            <p:nvPr/>
          </p:nvSpPr>
          <p:spPr>
            <a:xfrm flipH="false" flipV="false" rot="0">
              <a:off x="0" y="0"/>
              <a:ext cx="12543" cy="1931111"/>
            </a:xfrm>
            <a:custGeom>
              <a:avLst/>
              <a:gdLst/>
              <a:ahLst/>
              <a:cxnLst/>
              <a:rect r="r" b="b" t="t" l="l"/>
              <a:pathLst>
                <a:path h="1931111" w="12543">
                  <a:moveTo>
                    <a:pt x="0" y="0"/>
                  </a:moveTo>
                  <a:lnTo>
                    <a:pt x="12543" y="0"/>
                  </a:lnTo>
                  <a:lnTo>
                    <a:pt x="12543" y="1931111"/>
                  </a:lnTo>
                  <a:lnTo>
                    <a:pt x="0" y="1931111"/>
                  </a:lnTo>
                  <a:close/>
                </a:path>
              </a:pathLst>
            </a:custGeom>
            <a:solidFill>
              <a:srgbClr val="355952"/>
            </a:solidFill>
          </p:spPr>
        </p:sp>
        <p:sp>
          <p:nvSpPr>
            <p:cNvPr name="TextBox 5" id="5"/>
            <p:cNvSpPr txBox="true"/>
            <p:nvPr/>
          </p:nvSpPr>
          <p:spPr>
            <a:xfrm>
              <a:off x="0" y="-123825"/>
              <a:ext cx="12543" cy="2054936"/>
            </a:xfrm>
            <a:prstGeom prst="rect">
              <a:avLst/>
            </a:prstGeom>
          </p:spPr>
          <p:txBody>
            <a:bodyPr anchor="ctr" rtlCol="false" tIns="50800" lIns="50800" bIns="50800" rIns="50800"/>
            <a:lstStyle/>
            <a:p>
              <a:pPr algn="ctr">
                <a:lnSpc>
                  <a:spcPts val="3500"/>
                </a:lnSpc>
              </a:pPr>
            </a:p>
          </p:txBody>
        </p:sp>
      </p:grpSp>
      <p:sp>
        <p:nvSpPr>
          <p:cNvPr name="Freeform 6" id="6"/>
          <p:cNvSpPr/>
          <p:nvPr/>
        </p:nvSpPr>
        <p:spPr>
          <a:xfrm flipH="false" flipV="false" rot="-260972">
            <a:off x="-2288351" y="1908619"/>
            <a:ext cx="11002155" cy="6738820"/>
          </a:xfrm>
          <a:custGeom>
            <a:avLst/>
            <a:gdLst/>
            <a:ahLst/>
            <a:cxnLst/>
            <a:rect r="r" b="b" t="t" l="l"/>
            <a:pathLst>
              <a:path h="6738820" w="11002155">
                <a:moveTo>
                  <a:pt x="0" y="0"/>
                </a:moveTo>
                <a:lnTo>
                  <a:pt x="11002155" y="0"/>
                </a:lnTo>
                <a:lnTo>
                  <a:pt x="11002155" y="6738820"/>
                </a:lnTo>
                <a:lnTo>
                  <a:pt x="0" y="67388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1848245">
            <a:off x="15745841" y="8263353"/>
            <a:ext cx="3535786" cy="1989894"/>
          </a:xfrm>
          <a:custGeom>
            <a:avLst/>
            <a:gdLst/>
            <a:ahLst/>
            <a:cxnLst/>
            <a:rect r="r" b="b" t="t" l="l"/>
            <a:pathLst>
              <a:path h="1989894" w="3535786">
                <a:moveTo>
                  <a:pt x="0" y="0"/>
                </a:moveTo>
                <a:lnTo>
                  <a:pt x="3535786" y="0"/>
                </a:lnTo>
                <a:lnTo>
                  <a:pt x="3535786" y="1989894"/>
                </a:lnTo>
                <a:lnTo>
                  <a:pt x="0" y="198989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028700" y="4540157"/>
            <a:ext cx="7680677" cy="1390019"/>
          </a:xfrm>
          <a:prstGeom prst="rect">
            <a:avLst/>
          </a:prstGeom>
        </p:spPr>
        <p:txBody>
          <a:bodyPr anchor="t" rtlCol="false" tIns="0" lIns="0" bIns="0" rIns="0">
            <a:spAutoFit/>
          </a:bodyPr>
          <a:lstStyle/>
          <a:p>
            <a:pPr algn="l">
              <a:lnSpc>
                <a:spcPts val="8600"/>
              </a:lnSpc>
            </a:pPr>
            <a:r>
              <a:rPr lang="en-US" sz="8600">
                <a:solidFill>
                  <a:srgbClr val="F8F8F8"/>
                </a:solidFill>
                <a:latin typeface="Agrandir Bold"/>
              </a:rPr>
              <a:t>Concluzii </a:t>
            </a:r>
          </a:p>
        </p:txBody>
      </p:sp>
      <p:sp>
        <p:nvSpPr>
          <p:cNvPr name="TextBox 9" id="9"/>
          <p:cNvSpPr txBox="true"/>
          <p:nvPr/>
        </p:nvSpPr>
        <p:spPr>
          <a:xfrm rot="0">
            <a:off x="9144000" y="1212886"/>
            <a:ext cx="7542469" cy="8454136"/>
          </a:xfrm>
          <a:prstGeom prst="rect">
            <a:avLst/>
          </a:prstGeom>
        </p:spPr>
        <p:txBody>
          <a:bodyPr anchor="t" rtlCol="false" tIns="0" lIns="0" bIns="0" rIns="0">
            <a:spAutoFit/>
          </a:bodyPr>
          <a:lstStyle/>
          <a:p>
            <a:pPr algn="l" marL="561344" indent="-280672" lvl="1">
              <a:lnSpc>
                <a:spcPts val="3302"/>
              </a:lnSpc>
              <a:buFont typeface="Arial"/>
              <a:buChar char="•"/>
            </a:pPr>
            <a:r>
              <a:rPr lang="en-US" sz="2600">
                <a:solidFill>
                  <a:srgbClr val="2B2B2B"/>
                </a:solidFill>
                <a:latin typeface="Agrandir"/>
              </a:rPr>
              <a:t> Exporturile crescute, crearea de locuri de muncă și oportunitățile pentru companii sunt aspecte pozitive aduse de globalizare, care au un impact semnificativ asupra pieței muncii din România. </a:t>
            </a:r>
          </a:p>
          <a:p>
            <a:pPr algn="l" marL="561344" indent="-280672" lvl="1">
              <a:lnSpc>
                <a:spcPts val="3302"/>
              </a:lnSpc>
              <a:buFont typeface="Arial"/>
              <a:buChar char="•"/>
            </a:pPr>
            <a:r>
              <a:rPr lang="en-US" sz="2600">
                <a:solidFill>
                  <a:srgbClr val="2B2B2B"/>
                </a:solidFill>
                <a:latin typeface="Agrandir"/>
              </a:rPr>
              <a:t> Pentru a profita de oportunitățile globalizării și a minimiza impactul negativ, România trebuie să se adapteze la schimbările economice și sociale. Este esențial să se investească în dezvoltarea competențelor forței de muncă și să se promoveze inovația și antreprenoriatul pentru a rămâne competitivi pe piața globală în evoluție. </a:t>
            </a:r>
          </a:p>
          <a:p>
            <a:pPr algn="l" marL="561344" indent="-280672" lvl="1">
              <a:lnSpc>
                <a:spcPts val="3302"/>
              </a:lnSpc>
              <a:buFont typeface="Arial"/>
              <a:buChar char="•"/>
            </a:pPr>
            <a:r>
              <a:rPr lang="en-US" sz="2600">
                <a:solidFill>
                  <a:srgbClr val="2B2B2B"/>
                </a:solidFill>
                <a:latin typeface="Agrandir"/>
              </a:rPr>
              <a:t> Integrarea economică europeană a adus beneficii semnificative pentru România, inclusiv creșterea exporturilor și crearea de locuri de muncă. Acest lucru subliniază avantajele colaborării și comerțului international</a:t>
            </a:r>
          </a:p>
        </p:txBody>
      </p:sp>
      <p:sp>
        <p:nvSpPr>
          <p:cNvPr name="Freeform 10" id="10"/>
          <p:cNvSpPr/>
          <p:nvPr/>
        </p:nvSpPr>
        <p:spPr>
          <a:xfrm flipH="false" flipV="false" rot="-9023713">
            <a:off x="15908461" y="76532"/>
            <a:ext cx="3383758" cy="1904335"/>
          </a:xfrm>
          <a:custGeom>
            <a:avLst/>
            <a:gdLst/>
            <a:ahLst/>
            <a:cxnLst/>
            <a:rect r="r" b="b" t="t" l="l"/>
            <a:pathLst>
              <a:path h="1904335" w="3383758">
                <a:moveTo>
                  <a:pt x="0" y="0"/>
                </a:moveTo>
                <a:lnTo>
                  <a:pt x="3383758" y="0"/>
                </a:lnTo>
                <a:lnTo>
                  <a:pt x="3383758" y="1904336"/>
                </a:lnTo>
                <a:lnTo>
                  <a:pt x="0" y="19043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8905875" y="1477406"/>
            <a:ext cx="47625" cy="7332189"/>
            <a:chOff x="0" y="0"/>
            <a:chExt cx="12543" cy="1931111"/>
          </a:xfrm>
        </p:grpSpPr>
        <p:sp>
          <p:nvSpPr>
            <p:cNvPr name="Freeform 4" id="4"/>
            <p:cNvSpPr/>
            <p:nvPr/>
          </p:nvSpPr>
          <p:spPr>
            <a:xfrm flipH="false" flipV="false" rot="0">
              <a:off x="0" y="0"/>
              <a:ext cx="12543" cy="1931111"/>
            </a:xfrm>
            <a:custGeom>
              <a:avLst/>
              <a:gdLst/>
              <a:ahLst/>
              <a:cxnLst/>
              <a:rect r="r" b="b" t="t" l="l"/>
              <a:pathLst>
                <a:path h="1931111" w="12543">
                  <a:moveTo>
                    <a:pt x="0" y="0"/>
                  </a:moveTo>
                  <a:lnTo>
                    <a:pt x="12543" y="0"/>
                  </a:lnTo>
                  <a:lnTo>
                    <a:pt x="12543" y="1931111"/>
                  </a:lnTo>
                  <a:lnTo>
                    <a:pt x="0" y="1931111"/>
                  </a:lnTo>
                  <a:close/>
                </a:path>
              </a:pathLst>
            </a:custGeom>
            <a:solidFill>
              <a:srgbClr val="355952"/>
            </a:solidFill>
          </p:spPr>
        </p:sp>
        <p:sp>
          <p:nvSpPr>
            <p:cNvPr name="TextBox 5" id="5"/>
            <p:cNvSpPr txBox="true"/>
            <p:nvPr/>
          </p:nvSpPr>
          <p:spPr>
            <a:xfrm>
              <a:off x="0" y="-123825"/>
              <a:ext cx="12543" cy="2054936"/>
            </a:xfrm>
            <a:prstGeom prst="rect">
              <a:avLst/>
            </a:prstGeom>
          </p:spPr>
          <p:txBody>
            <a:bodyPr anchor="ctr" rtlCol="false" tIns="50800" lIns="50800" bIns="50800" rIns="50800"/>
            <a:lstStyle/>
            <a:p>
              <a:pPr algn="ctr">
                <a:lnSpc>
                  <a:spcPts val="3500"/>
                </a:lnSpc>
              </a:pPr>
            </a:p>
          </p:txBody>
        </p:sp>
      </p:grpSp>
      <p:sp>
        <p:nvSpPr>
          <p:cNvPr name="Freeform 6" id="6"/>
          <p:cNvSpPr/>
          <p:nvPr/>
        </p:nvSpPr>
        <p:spPr>
          <a:xfrm flipH="false" flipV="false" rot="-260972">
            <a:off x="-2288351" y="1908619"/>
            <a:ext cx="11002155" cy="6738820"/>
          </a:xfrm>
          <a:custGeom>
            <a:avLst/>
            <a:gdLst/>
            <a:ahLst/>
            <a:cxnLst/>
            <a:rect r="r" b="b" t="t" l="l"/>
            <a:pathLst>
              <a:path h="6738820" w="11002155">
                <a:moveTo>
                  <a:pt x="0" y="0"/>
                </a:moveTo>
                <a:lnTo>
                  <a:pt x="11002155" y="0"/>
                </a:lnTo>
                <a:lnTo>
                  <a:pt x="11002155" y="6738820"/>
                </a:lnTo>
                <a:lnTo>
                  <a:pt x="0" y="67388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1848245">
            <a:off x="15745841" y="8263353"/>
            <a:ext cx="3535786" cy="1989894"/>
          </a:xfrm>
          <a:custGeom>
            <a:avLst/>
            <a:gdLst/>
            <a:ahLst/>
            <a:cxnLst/>
            <a:rect r="r" b="b" t="t" l="l"/>
            <a:pathLst>
              <a:path h="1989894" w="3535786">
                <a:moveTo>
                  <a:pt x="0" y="0"/>
                </a:moveTo>
                <a:lnTo>
                  <a:pt x="3535786" y="0"/>
                </a:lnTo>
                <a:lnTo>
                  <a:pt x="3535786" y="1989894"/>
                </a:lnTo>
                <a:lnTo>
                  <a:pt x="0" y="198989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387365" y="4486793"/>
            <a:ext cx="6949112" cy="1246739"/>
          </a:xfrm>
          <a:prstGeom prst="rect">
            <a:avLst/>
          </a:prstGeom>
        </p:spPr>
        <p:txBody>
          <a:bodyPr anchor="t" rtlCol="false" tIns="0" lIns="0" bIns="0" rIns="0">
            <a:spAutoFit/>
          </a:bodyPr>
          <a:lstStyle/>
          <a:p>
            <a:pPr algn="l">
              <a:lnSpc>
                <a:spcPts val="7781"/>
              </a:lnSpc>
            </a:pPr>
            <a:r>
              <a:rPr lang="en-US" sz="7781">
                <a:solidFill>
                  <a:srgbClr val="F8F8F8"/>
                </a:solidFill>
                <a:latin typeface="Agrandir Bold"/>
              </a:rPr>
              <a:t>Recomandari</a:t>
            </a:r>
          </a:p>
        </p:txBody>
      </p:sp>
      <p:sp>
        <p:nvSpPr>
          <p:cNvPr name="TextBox 9" id="9"/>
          <p:cNvSpPr txBox="true"/>
          <p:nvPr/>
        </p:nvSpPr>
        <p:spPr>
          <a:xfrm rot="0">
            <a:off x="9144000" y="1212886"/>
            <a:ext cx="7542469" cy="8454136"/>
          </a:xfrm>
          <a:prstGeom prst="rect">
            <a:avLst/>
          </a:prstGeom>
        </p:spPr>
        <p:txBody>
          <a:bodyPr anchor="t" rtlCol="false" tIns="0" lIns="0" bIns="0" rIns="0">
            <a:spAutoFit/>
          </a:bodyPr>
          <a:lstStyle/>
          <a:p>
            <a:pPr algn="l" marL="561344" indent="-280672" lvl="1">
              <a:lnSpc>
                <a:spcPts val="3302"/>
              </a:lnSpc>
              <a:buFont typeface="Arial"/>
              <a:buChar char="•"/>
            </a:pPr>
            <a:r>
              <a:rPr lang="en-US" sz="2600">
                <a:solidFill>
                  <a:srgbClr val="2B2B2B"/>
                </a:solidFill>
                <a:latin typeface="Agrandir"/>
              </a:rPr>
              <a:t>Analiza constantă a impactului globalizării asupra pieței muncii și adaptarea continuă a sistemului economic național la schimbările globale sunt cruciale pentru a menține competitivitatea. </a:t>
            </a:r>
          </a:p>
          <a:p>
            <a:pPr algn="l" marL="561344" indent="-280672" lvl="1">
              <a:lnSpc>
                <a:spcPts val="3302"/>
              </a:lnSpc>
              <a:buFont typeface="Arial"/>
              <a:buChar char="•"/>
            </a:pPr>
            <a:r>
              <a:rPr lang="en-US" sz="2600">
                <a:solidFill>
                  <a:srgbClr val="2B2B2B"/>
                </a:solidFill>
                <a:latin typeface="Agrandir"/>
              </a:rPr>
              <a:t>România ar trebui să acorde o atenție deosebită dezvoltării competențelor forței de muncă pentru a răspunde cerințelor unei economii globale în schimbare. Investițiile în educație, formare profesională și reconversie sunt esențiale pentru a asigura că lucrătorii români sunt pregătiți să facă față provocărilor și oportunităților aduse de globalizare. </a:t>
            </a:r>
          </a:p>
          <a:p>
            <a:pPr algn="l" marL="561344" indent="-280672" lvl="1">
              <a:lnSpc>
                <a:spcPts val="3302"/>
              </a:lnSpc>
              <a:buFont typeface="Arial"/>
              <a:buChar char="•"/>
            </a:pPr>
            <a:r>
              <a:rPr lang="en-US" sz="2600">
                <a:solidFill>
                  <a:srgbClr val="2B2B2B"/>
                </a:solidFill>
                <a:latin typeface="Agrandir"/>
              </a:rPr>
              <a:t>Guvernul ar trebui să creeze un mediu propice pentru dezvoltarea afacerilor și inovării, prin simplificarea procedurilor administrative, reducerea birocrației și promovarea investițiilor în sectoarele cheie și în tehnologiile emergente.</a:t>
            </a:r>
          </a:p>
        </p:txBody>
      </p:sp>
      <p:sp>
        <p:nvSpPr>
          <p:cNvPr name="Freeform 10" id="10"/>
          <p:cNvSpPr/>
          <p:nvPr/>
        </p:nvSpPr>
        <p:spPr>
          <a:xfrm flipH="false" flipV="false" rot="-9023713">
            <a:off x="15908461" y="76532"/>
            <a:ext cx="3383758" cy="1904335"/>
          </a:xfrm>
          <a:custGeom>
            <a:avLst/>
            <a:gdLst/>
            <a:ahLst/>
            <a:cxnLst/>
            <a:rect r="r" b="b" t="t" l="l"/>
            <a:pathLst>
              <a:path h="1904335" w="3383758">
                <a:moveTo>
                  <a:pt x="0" y="0"/>
                </a:moveTo>
                <a:lnTo>
                  <a:pt x="3383758" y="0"/>
                </a:lnTo>
                <a:lnTo>
                  <a:pt x="3383758" y="1904336"/>
                </a:lnTo>
                <a:lnTo>
                  <a:pt x="0" y="19043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1848245">
            <a:off x="14068169" y="7155292"/>
            <a:ext cx="5098498" cy="2869368"/>
          </a:xfrm>
          <a:custGeom>
            <a:avLst/>
            <a:gdLst/>
            <a:ahLst/>
            <a:cxnLst/>
            <a:rect r="r" b="b" t="t" l="l"/>
            <a:pathLst>
              <a:path h="2869368" w="5098498">
                <a:moveTo>
                  <a:pt x="0" y="0"/>
                </a:moveTo>
                <a:lnTo>
                  <a:pt x="5098498" y="0"/>
                </a:lnTo>
                <a:lnTo>
                  <a:pt x="5098498" y="2869369"/>
                </a:lnTo>
                <a:lnTo>
                  <a:pt x="0" y="28693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656866" y="971550"/>
            <a:ext cx="14524133" cy="1826273"/>
          </a:xfrm>
          <a:prstGeom prst="rect">
            <a:avLst/>
          </a:prstGeom>
        </p:spPr>
        <p:txBody>
          <a:bodyPr anchor="t" rtlCol="false" tIns="0" lIns="0" bIns="0" rIns="0">
            <a:spAutoFit/>
          </a:bodyPr>
          <a:lstStyle/>
          <a:p>
            <a:pPr algn="ctr">
              <a:lnSpc>
                <a:spcPts val="4400"/>
              </a:lnSpc>
            </a:pPr>
            <a:r>
              <a:rPr lang="en-US" sz="4400">
                <a:solidFill>
                  <a:srgbClr val="355952"/>
                </a:solidFill>
                <a:latin typeface="Agrandir Bold"/>
              </a:rPr>
              <a:t> Sistemul de plati electronice la o Banca Comerciala – Utilizarea limbajului de modelare UML</a:t>
            </a:r>
          </a:p>
          <a:p>
            <a:pPr algn="ctr">
              <a:lnSpc>
                <a:spcPts val="4400"/>
              </a:lnSpc>
            </a:pPr>
          </a:p>
        </p:txBody>
      </p:sp>
      <p:sp>
        <p:nvSpPr>
          <p:cNvPr name="TextBox 5" id="5"/>
          <p:cNvSpPr txBox="true"/>
          <p:nvPr/>
        </p:nvSpPr>
        <p:spPr>
          <a:xfrm rot="0">
            <a:off x="656866" y="2444984"/>
            <a:ext cx="14311653" cy="7357872"/>
          </a:xfrm>
          <a:prstGeom prst="rect">
            <a:avLst/>
          </a:prstGeom>
        </p:spPr>
        <p:txBody>
          <a:bodyPr anchor="t" rtlCol="false" tIns="0" lIns="0" bIns="0" rIns="0">
            <a:spAutoFit/>
          </a:bodyPr>
          <a:lstStyle/>
          <a:p>
            <a:pPr algn="l">
              <a:lnSpc>
                <a:spcPts val="3429"/>
              </a:lnSpc>
            </a:pPr>
            <a:r>
              <a:rPr lang="en-US" sz="2700">
                <a:solidFill>
                  <a:srgbClr val="2B2B2B"/>
                </a:solidFill>
                <a:latin typeface="Agrandir"/>
              </a:rPr>
              <a:t>În sistemul de plăți electronice, actorii implicați includ atât entități umane, cât și componente sau sisteme externe care interacționează cu sistemul.</a:t>
            </a:r>
          </a:p>
          <a:p>
            <a:pPr algn="l">
              <a:lnSpc>
                <a:spcPts val="3429"/>
              </a:lnSpc>
            </a:pPr>
          </a:p>
          <a:p>
            <a:pPr algn="l" marL="582933" indent="-291467" lvl="1">
              <a:lnSpc>
                <a:spcPts val="3429"/>
              </a:lnSpc>
              <a:buFont typeface="Arial"/>
              <a:buChar char="•"/>
            </a:pPr>
            <a:r>
              <a:rPr lang="en-US" sz="2700">
                <a:solidFill>
                  <a:srgbClr val="2B2B2B"/>
                </a:solidFill>
                <a:latin typeface="Agrandir"/>
              </a:rPr>
              <a:t>Sistemul bancar reprezintă întregul sistem bancar al băncii, inclusiv baza de date a conturilor, modulele de securitate, modulele de procesare a tranzacțiilor etc. </a:t>
            </a:r>
          </a:p>
          <a:p>
            <a:pPr algn="l" marL="582933" indent="-291467" lvl="1">
              <a:lnSpc>
                <a:spcPts val="3429"/>
              </a:lnSpc>
              <a:buFont typeface="Arial"/>
              <a:buChar char="•"/>
            </a:pPr>
            <a:r>
              <a:rPr lang="en-US" sz="2700">
                <a:solidFill>
                  <a:srgbClr val="2B2B2B"/>
                </a:solidFill>
                <a:latin typeface="Agrandir"/>
              </a:rPr>
              <a:t>Utilizatorii/Clientii sunt actorii primari care interacționează direct cu sistemul pentru a efectua acțiuni precum transferul de bani, plata facturilor și verificarea soldurilor conturilor.</a:t>
            </a:r>
          </a:p>
          <a:p>
            <a:pPr algn="l" marL="582933" indent="-291467" lvl="1">
              <a:lnSpc>
                <a:spcPts val="3429"/>
              </a:lnSpc>
              <a:buFont typeface="Arial"/>
              <a:buChar char="•"/>
            </a:pPr>
            <a:r>
              <a:rPr lang="en-US" sz="2700">
                <a:solidFill>
                  <a:srgbClr val="2B2B2B"/>
                </a:solidFill>
                <a:latin typeface="Agrandir"/>
              </a:rPr>
              <a:t>Administratorul sistemului este responsabil pentru gestionarea și întreținerea sistemului de plăți electronice. Acesta se ocupă de configurarea și actualizarea sistemului, gestionarea conturilor utilizatorilor, monitorizarea securității și a performanței sistemului și oferirea suportului tehnic atunci când este necesar.</a:t>
            </a:r>
          </a:p>
          <a:p>
            <a:pPr algn="l" marL="582933" indent="-291467" lvl="1">
              <a:lnSpc>
                <a:spcPts val="3429"/>
              </a:lnSpc>
              <a:buFont typeface="Arial"/>
              <a:buChar char="•"/>
            </a:pPr>
            <a:r>
              <a:rPr lang="en-US" sz="2700">
                <a:solidFill>
                  <a:srgbClr val="2B2B2B"/>
                </a:solidFill>
                <a:latin typeface="Agrandir"/>
              </a:rPr>
              <a:t>Personalul de servicii clienti sunt angajații băncii care interacționează direct cu clienții, oferind asistență și suport în utilizarea sistemului de plăți electronice.</a:t>
            </a:r>
          </a:p>
          <a:p>
            <a:pPr algn="l">
              <a:lnSpc>
                <a:spcPts val="3429"/>
              </a:lnSpc>
            </a:pPr>
          </a:p>
          <a:p>
            <a:pPr algn="l">
              <a:lnSpc>
                <a:spcPts val="3429"/>
              </a:lnSpc>
            </a:pPr>
          </a:p>
          <a:p>
            <a:pPr algn="l">
              <a:lnSpc>
                <a:spcPts val="3429"/>
              </a:lnSpc>
            </a:pPr>
          </a:p>
        </p:txBody>
      </p:sp>
      <p:sp>
        <p:nvSpPr>
          <p:cNvPr name="Freeform 6" id="6"/>
          <p:cNvSpPr/>
          <p:nvPr/>
        </p:nvSpPr>
        <p:spPr>
          <a:xfrm flipH="false" flipV="false" rot="-9023713">
            <a:off x="14514484" y="-59459"/>
            <a:ext cx="5098498" cy="2869368"/>
          </a:xfrm>
          <a:custGeom>
            <a:avLst/>
            <a:gdLst/>
            <a:ahLst/>
            <a:cxnLst/>
            <a:rect r="r" b="b" t="t" l="l"/>
            <a:pathLst>
              <a:path h="2869368" w="5098498">
                <a:moveTo>
                  <a:pt x="0" y="0"/>
                </a:moveTo>
                <a:lnTo>
                  <a:pt x="5098498" y="0"/>
                </a:lnTo>
                <a:lnTo>
                  <a:pt x="5098498" y="2869368"/>
                </a:lnTo>
                <a:lnTo>
                  <a:pt x="0" y="28693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1848245">
            <a:off x="14068169" y="7155292"/>
            <a:ext cx="5098498" cy="2869368"/>
          </a:xfrm>
          <a:custGeom>
            <a:avLst/>
            <a:gdLst/>
            <a:ahLst/>
            <a:cxnLst/>
            <a:rect r="r" b="b" t="t" l="l"/>
            <a:pathLst>
              <a:path h="2869368" w="5098498">
                <a:moveTo>
                  <a:pt x="0" y="0"/>
                </a:moveTo>
                <a:lnTo>
                  <a:pt x="5098498" y="0"/>
                </a:lnTo>
                <a:lnTo>
                  <a:pt x="5098498" y="2869369"/>
                </a:lnTo>
                <a:lnTo>
                  <a:pt x="0" y="28693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656866" y="971550"/>
            <a:ext cx="14524133" cy="1826273"/>
          </a:xfrm>
          <a:prstGeom prst="rect">
            <a:avLst/>
          </a:prstGeom>
        </p:spPr>
        <p:txBody>
          <a:bodyPr anchor="t" rtlCol="false" tIns="0" lIns="0" bIns="0" rIns="0">
            <a:spAutoFit/>
          </a:bodyPr>
          <a:lstStyle/>
          <a:p>
            <a:pPr algn="ctr">
              <a:lnSpc>
                <a:spcPts val="4400"/>
              </a:lnSpc>
            </a:pPr>
            <a:r>
              <a:rPr lang="en-US" sz="4400">
                <a:solidFill>
                  <a:srgbClr val="355952"/>
                </a:solidFill>
                <a:latin typeface="Agrandir Bold"/>
              </a:rPr>
              <a:t> Sistemul de plati electronice la o Banca Comerciala – Utilizarea limbajului de modelare UML</a:t>
            </a:r>
          </a:p>
          <a:p>
            <a:pPr algn="ctr">
              <a:lnSpc>
                <a:spcPts val="4400"/>
              </a:lnSpc>
            </a:pPr>
          </a:p>
        </p:txBody>
      </p:sp>
      <p:sp>
        <p:nvSpPr>
          <p:cNvPr name="TextBox 5" id="5"/>
          <p:cNvSpPr txBox="true"/>
          <p:nvPr/>
        </p:nvSpPr>
        <p:spPr>
          <a:xfrm rot="0">
            <a:off x="656866" y="3214586"/>
            <a:ext cx="14311653" cy="6500622"/>
          </a:xfrm>
          <a:prstGeom prst="rect">
            <a:avLst/>
          </a:prstGeom>
        </p:spPr>
        <p:txBody>
          <a:bodyPr anchor="t" rtlCol="false" tIns="0" lIns="0" bIns="0" rIns="0">
            <a:spAutoFit/>
          </a:bodyPr>
          <a:lstStyle/>
          <a:p>
            <a:pPr algn="l">
              <a:lnSpc>
                <a:spcPts val="3429"/>
              </a:lnSpc>
            </a:pPr>
            <a:r>
              <a:rPr lang="en-US" sz="2700">
                <a:solidFill>
                  <a:srgbClr val="2B2B2B"/>
                </a:solidFill>
                <a:latin typeface="Agrandir"/>
              </a:rPr>
              <a:t>În sistemul de plăți electronice, actorii implicați includ atât entități umane, cât și componente sau sisteme externe care interacționează cu sistemul.</a:t>
            </a:r>
          </a:p>
          <a:p>
            <a:pPr algn="l">
              <a:lnSpc>
                <a:spcPts val="3429"/>
              </a:lnSpc>
            </a:pPr>
          </a:p>
          <a:p>
            <a:pPr algn="l" marL="582933" indent="-291467" lvl="1">
              <a:lnSpc>
                <a:spcPts val="3429"/>
              </a:lnSpc>
              <a:buFont typeface="Arial"/>
              <a:buChar char="•"/>
            </a:pPr>
            <a:r>
              <a:rPr lang="en-US" sz="2700">
                <a:solidFill>
                  <a:srgbClr val="2B2B2B"/>
                </a:solidFill>
                <a:latin typeface="Agrandir"/>
              </a:rPr>
              <a:t>Sistemul de procesare a platilor reprezinta alte sisteme bancare sau de procesare a plăților cu care banca interacționează pentru a facilita transferurile de bani între conturile clienților săi și conturile altor bănci.</a:t>
            </a:r>
          </a:p>
          <a:p>
            <a:pPr algn="l" marL="582933" indent="-291467" lvl="1">
              <a:lnSpc>
                <a:spcPts val="3429"/>
              </a:lnSpc>
              <a:buFont typeface="Arial"/>
              <a:buChar char="•"/>
            </a:pPr>
            <a:r>
              <a:rPr lang="en-US" sz="2700">
                <a:solidFill>
                  <a:srgbClr val="2B2B2B"/>
                </a:solidFill>
                <a:latin typeface="Agrandir"/>
              </a:rPr>
              <a:t>Sisteme de procesare ale facturilor sunt sisteme externe cu care banca poate interacționa pentru a facilita plățile de facturi pentru serviciile publice sau alte servicii. </a:t>
            </a:r>
          </a:p>
          <a:p>
            <a:pPr algn="l" marL="582933" indent="-291467" lvl="1">
              <a:lnSpc>
                <a:spcPts val="3429"/>
              </a:lnSpc>
              <a:buFont typeface="Arial"/>
              <a:buChar char="•"/>
            </a:pPr>
            <a:r>
              <a:rPr lang="en-US" sz="2700">
                <a:solidFill>
                  <a:srgbClr val="2B2B2B"/>
                </a:solidFill>
                <a:latin typeface="Agrandir"/>
              </a:rPr>
              <a:t>Serviciul de notificări reprezintă un serviciu extern sau intern care se ocupă de trimiterea de notificări către utilizatori pentru a-i informa despre diverse evenimente legate de conturile lor, cum ar fi confirmarea transferurilor de bani sau a plăților efectuate.</a:t>
            </a:r>
          </a:p>
          <a:p>
            <a:pPr algn="l">
              <a:lnSpc>
                <a:spcPts val="3429"/>
              </a:lnSpc>
            </a:pPr>
          </a:p>
          <a:p>
            <a:pPr algn="l">
              <a:lnSpc>
                <a:spcPts val="3429"/>
              </a:lnSpc>
            </a:pPr>
          </a:p>
        </p:txBody>
      </p:sp>
      <p:sp>
        <p:nvSpPr>
          <p:cNvPr name="Freeform 6" id="6"/>
          <p:cNvSpPr/>
          <p:nvPr/>
        </p:nvSpPr>
        <p:spPr>
          <a:xfrm flipH="false" flipV="false" rot="-9023713">
            <a:off x="14514484" y="-59459"/>
            <a:ext cx="5098498" cy="2869368"/>
          </a:xfrm>
          <a:custGeom>
            <a:avLst/>
            <a:gdLst/>
            <a:ahLst/>
            <a:cxnLst/>
            <a:rect r="r" b="b" t="t" l="l"/>
            <a:pathLst>
              <a:path h="2869368" w="5098498">
                <a:moveTo>
                  <a:pt x="0" y="0"/>
                </a:moveTo>
                <a:lnTo>
                  <a:pt x="5098498" y="0"/>
                </a:lnTo>
                <a:lnTo>
                  <a:pt x="5098498" y="2869368"/>
                </a:lnTo>
                <a:lnTo>
                  <a:pt x="0" y="28693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8771763" y="1920761"/>
            <a:ext cx="9161617" cy="1778946"/>
            <a:chOff x="0" y="0"/>
            <a:chExt cx="3134147" cy="608569"/>
          </a:xfrm>
        </p:grpSpPr>
        <p:sp>
          <p:nvSpPr>
            <p:cNvPr name="Freeform 4" id="4"/>
            <p:cNvSpPr/>
            <p:nvPr/>
          </p:nvSpPr>
          <p:spPr>
            <a:xfrm flipH="false" flipV="false" rot="0">
              <a:off x="0" y="0"/>
              <a:ext cx="3134147" cy="608569"/>
            </a:xfrm>
            <a:custGeom>
              <a:avLst/>
              <a:gdLst/>
              <a:ahLst/>
              <a:cxnLst/>
              <a:rect r="r" b="b" t="t" l="l"/>
              <a:pathLst>
                <a:path h="608569" w="3134147">
                  <a:moveTo>
                    <a:pt x="12676" y="0"/>
                  </a:moveTo>
                  <a:lnTo>
                    <a:pt x="3121472" y="0"/>
                  </a:lnTo>
                  <a:cubicBezTo>
                    <a:pt x="3128472" y="0"/>
                    <a:pt x="3134147" y="5675"/>
                    <a:pt x="3134147" y="12676"/>
                  </a:cubicBezTo>
                  <a:lnTo>
                    <a:pt x="3134147" y="595894"/>
                  </a:lnTo>
                  <a:cubicBezTo>
                    <a:pt x="3134147" y="599255"/>
                    <a:pt x="3132812" y="602480"/>
                    <a:pt x="3130435" y="604857"/>
                  </a:cubicBezTo>
                  <a:cubicBezTo>
                    <a:pt x="3128058" y="607234"/>
                    <a:pt x="3124834" y="608569"/>
                    <a:pt x="3121472" y="608569"/>
                  </a:cubicBezTo>
                  <a:lnTo>
                    <a:pt x="12676" y="608569"/>
                  </a:lnTo>
                  <a:cubicBezTo>
                    <a:pt x="5675" y="608569"/>
                    <a:pt x="0" y="602894"/>
                    <a:pt x="0" y="595894"/>
                  </a:cubicBezTo>
                  <a:lnTo>
                    <a:pt x="0" y="12676"/>
                  </a:lnTo>
                  <a:cubicBezTo>
                    <a:pt x="0" y="5675"/>
                    <a:pt x="5675" y="0"/>
                    <a:pt x="12676" y="0"/>
                  </a:cubicBezTo>
                  <a:close/>
                </a:path>
              </a:pathLst>
            </a:custGeom>
            <a:solidFill>
              <a:srgbClr val="EFF0EA"/>
            </a:solidFill>
            <a:ln cap="sq">
              <a:noFill/>
              <a:prstDash val="solid"/>
              <a:miter/>
            </a:ln>
          </p:spPr>
        </p:sp>
        <p:sp>
          <p:nvSpPr>
            <p:cNvPr name="TextBox 5" id="5"/>
            <p:cNvSpPr txBox="true"/>
            <p:nvPr/>
          </p:nvSpPr>
          <p:spPr>
            <a:xfrm>
              <a:off x="0" y="-85725"/>
              <a:ext cx="3134147" cy="694294"/>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9662458" y="1028700"/>
            <a:ext cx="7538229" cy="1207387"/>
            <a:chOff x="0" y="0"/>
            <a:chExt cx="2578794" cy="413042"/>
          </a:xfrm>
        </p:grpSpPr>
        <p:sp>
          <p:nvSpPr>
            <p:cNvPr name="Freeform 7" id="7"/>
            <p:cNvSpPr/>
            <p:nvPr/>
          </p:nvSpPr>
          <p:spPr>
            <a:xfrm flipH="false" flipV="false" rot="0">
              <a:off x="0" y="0"/>
              <a:ext cx="2578794" cy="413042"/>
            </a:xfrm>
            <a:custGeom>
              <a:avLst/>
              <a:gdLst/>
              <a:ahLst/>
              <a:cxnLst/>
              <a:rect r="r" b="b" t="t" l="l"/>
              <a:pathLst>
                <a:path h="413042" w="2578794">
                  <a:moveTo>
                    <a:pt x="15405" y="0"/>
                  </a:moveTo>
                  <a:lnTo>
                    <a:pt x="2563388" y="0"/>
                  </a:lnTo>
                  <a:cubicBezTo>
                    <a:pt x="2571897" y="0"/>
                    <a:pt x="2578794" y="6897"/>
                    <a:pt x="2578794" y="15405"/>
                  </a:cubicBezTo>
                  <a:lnTo>
                    <a:pt x="2578794" y="397636"/>
                  </a:lnTo>
                  <a:cubicBezTo>
                    <a:pt x="2578794" y="406144"/>
                    <a:pt x="2571897" y="413042"/>
                    <a:pt x="2563388" y="413042"/>
                  </a:cubicBezTo>
                  <a:lnTo>
                    <a:pt x="15405" y="413042"/>
                  </a:lnTo>
                  <a:cubicBezTo>
                    <a:pt x="6897" y="413042"/>
                    <a:pt x="0" y="406144"/>
                    <a:pt x="0" y="397636"/>
                  </a:cubicBezTo>
                  <a:lnTo>
                    <a:pt x="0" y="15405"/>
                  </a:lnTo>
                  <a:cubicBezTo>
                    <a:pt x="0" y="6897"/>
                    <a:pt x="6897" y="0"/>
                    <a:pt x="15405" y="0"/>
                  </a:cubicBezTo>
                  <a:close/>
                </a:path>
              </a:pathLst>
            </a:custGeom>
            <a:solidFill>
              <a:srgbClr val="5A867E"/>
            </a:solidFill>
            <a:ln cap="sq">
              <a:noFill/>
              <a:prstDash val="solid"/>
              <a:miter/>
            </a:ln>
          </p:spPr>
        </p:sp>
        <p:sp>
          <p:nvSpPr>
            <p:cNvPr name="TextBox 8" id="8"/>
            <p:cNvSpPr txBox="true"/>
            <p:nvPr/>
          </p:nvSpPr>
          <p:spPr>
            <a:xfrm>
              <a:off x="0" y="-85725"/>
              <a:ext cx="2578794" cy="498767"/>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219310" y="407813"/>
            <a:ext cx="8114594" cy="9471375"/>
          </a:xfrm>
          <a:custGeom>
            <a:avLst/>
            <a:gdLst/>
            <a:ahLst/>
            <a:cxnLst/>
            <a:rect r="r" b="b" t="t" l="l"/>
            <a:pathLst>
              <a:path h="9471375" w="8114594">
                <a:moveTo>
                  <a:pt x="0" y="0"/>
                </a:moveTo>
                <a:lnTo>
                  <a:pt x="8114594" y="0"/>
                </a:lnTo>
                <a:lnTo>
                  <a:pt x="8114594" y="9471374"/>
                </a:lnTo>
                <a:lnTo>
                  <a:pt x="0" y="9471374"/>
                </a:lnTo>
                <a:lnTo>
                  <a:pt x="0" y="0"/>
                </a:lnTo>
                <a:close/>
              </a:path>
            </a:pathLst>
          </a:custGeom>
          <a:blipFill>
            <a:blip r:embed="rId3"/>
            <a:stretch>
              <a:fillRect l="0" t="0" r="0" b="0"/>
            </a:stretch>
          </a:blipFill>
        </p:spPr>
      </p:sp>
      <p:sp>
        <p:nvSpPr>
          <p:cNvPr name="Freeform 10" id="10"/>
          <p:cNvSpPr/>
          <p:nvPr/>
        </p:nvSpPr>
        <p:spPr>
          <a:xfrm flipH="false" flipV="false" rot="0">
            <a:off x="8549070" y="4988521"/>
            <a:ext cx="9607004" cy="4269779"/>
          </a:xfrm>
          <a:custGeom>
            <a:avLst/>
            <a:gdLst/>
            <a:ahLst/>
            <a:cxnLst/>
            <a:rect r="r" b="b" t="t" l="l"/>
            <a:pathLst>
              <a:path h="4269779" w="9607004">
                <a:moveTo>
                  <a:pt x="0" y="0"/>
                </a:moveTo>
                <a:lnTo>
                  <a:pt x="9607003" y="0"/>
                </a:lnTo>
                <a:lnTo>
                  <a:pt x="9607003" y="4269779"/>
                </a:lnTo>
                <a:lnTo>
                  <a:pt x="0" y="4269779"/>
                </a:lnTo>
                <a:lnTo>
                  <a:pt x="0" y="0"/>
                </a:lnTo>
                <a:close/>
              </a:path>
            </a:pathLst>
          </a:custGeom>
          <a:blipFill>
            <a:blip r:embed="rId4"/>
            <a:stretch>
              <a:fillRect l="0" t="0" r="0" b="0"/>
            </a:stretch>
          </a:blipFill>
        </p:spPr>
      </p:sp>
      <p:sp>
        <p:nvSpPr>
          <p:cNvPr name="TextBox 11" id="11"/>
          <p:cNvSpPr txBox="true"/>
          <p:nvPr/>
        </p:nvSpPr>
        <p:spPr>
          <a:xfrm rot="0">
            <a:off x="10155173" y="1284501"/>
            <a:ext cx="6552798" cy="636260"/>
          </a:xfrm>
          <a:prstGeom prst="rect">
            <a:avLst/>
          </a:prstGeom>
        </p:spPr>
        <p:txBody>
          <a:bodyPr anchor="t" rtlCol="false" tIns="0" lIns="0" bIns="0" rIns="0">
            <a:spAutoFit/>
          </a:bodyPr>
          <a:lstStyle/>
          <a:p>
            <a:pPr algn="ctr">
              <a:lnSpc>
                <a:spcPts val="4003"/>
              </a:lnSpc>
            </a:pPr>
            <a:r>
              <a:rPr lang="en-US" sz="4003">
                <a:solidFill>
                  <a:srgbClr val="F8F8F8"/>
                </a:solidFill>
                <a:latin typeface="Agrandir Bold"/>
              </a:rPr>
              <a:t>Matricea de trasabilitate</a:t>
            </a:r>
          </a:p>
        </p:txBody>
      </p:sp>
      <p:sp>
        <p:nvSpPr>
          <p:cNvPr name="TextBox 12" id="12"/>
          <p:cNvSpPr txBox="true"/>
          <p:nvPr/>
        </p:nvSpPr>
        <p:spPr>
          <a:xfrm rot="0">
            <a:off x="8771763" y="2314544"/>
            <a:ext cx="9161617" cy="1513543"/>
          </a:xfrm>
          <a:prstGeom prst="rect">
            <a:avLst/>
          </a:prstGeom>
        </p:spPr>
        <p:txBody>
          <a:bodyPr anchor="t" rtlCol="false" tIns="0" lIns="0" bIns="0" rIns="0">
            <a:spAutoFit/>
          </a:bodyPr>
          <a:lstStyle/>
          <a:p>
            <a:pPr algn="ctr">
              <a:lnSpc>
                <a:spcPts val="2854"/>
              </a:lnSpc>
            </a:pPr>
            <a:r>
              <a:rPr lang="en-US" sz="2247">
                <a:solidFill>
                  <a:srgbClr val="2B2B2B"/>
                </a:solidFill>
                <a:latin typeface="Agrandir"/>
              </a:rPr>
              <a:t>Matricea </a:t>
            </a:r>
            <a:r>
              <a:rPr lang="en-US" sz="2247">
                <a:solidFill>
                  <a:srgbClr val="2B2B2B"/>
                </a:solidFill>
                <a:latin typeface="Agrandir"/>
              </a:rPr>
              <a:t>de trasabilitate arată cum cerințele sistemului, cum ar fi efectuarea transferurilor de bani și verificarea soldurilor conturilor, sunt legate de actori, cazuri de utilizare și stări</a:t>
            </a:r>
          </a:p>
          <a:p>
            <a:pPr algn="ctr">
              <a:lnSpc>
                <a:spcPts val="2854"/>
              </a:lnSpc>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2458764" y="2177295"/>
            <a:ext cx="5490441" cy="2347868"/>
            <a:chOff x="0" y="0"/>
            <a:chExt cx="1878255" cy="803195"/>
          </a:xfrm>
        </p:grpSpPr>
        <p:sp>
          <p:nvSpPr>
            <p:cNvPr name="Freeform 4" id="4"/>
            <p:cNvSpPr/>
            <p:nvPr/>
          </p:nvSpPr>
          <p:spPr>
            <a:xfrm flipH="false" flipV="false" rot="0">
              <a:off x="0" y="0"/>
              <a:ext cx="1878255" cy="803195"/>
            </a:xfrm>
            <a:custGeom>
              <a:avLst/>
              <a:gdLst/>
              <a:ahLst/>
              <a:cxnLst/>
              <a:rect r="r" b="b" t="t" l="l"/>
              <a:pathLst>
                <a:path h="803195" w="1878255">
                  <a:moveTo>
                    <a:pt x="21151" y="0"/>
                  </a:moveTo>
                  <a:lnTo>
                    <a:pt x="1857104" y="0"/>
                  </a:lnTo>
                  <a:cubicBezTo>
                    <a:pt x="1862713" y="0"/>
                    <a:pt x="1868093" y="2228"/>
                    <a:pt x="1872060" y="6195"/>
                  </a:cubicBezTo>
                  <a:cubicBezTo>
                    <a:pt x="1876027" y="10162"/>
                    <a:pt x="1878255" y="15541"/>
                    <a:pt x="1878255" y="21151"/>
                  </a:cubicBezTo>
                  <a:lnTo>
                    <a:pt x="1878255" y="782044"/>
                  </a:lnTo>
                  <a:cubicBezTo>
                    <a:pt x="1878255" y="787653"/>
                    <a:pt x="1876027" y="793033"/>
                    <a:pt x="1872060" y="797000"/>
                  </a:cubicBezTo>
                  <a:cubicBezTo>
                    <a:pt x="1868093" y="800966"/>
                    <a:pt x="1862713" y="803195"/>
                    <a:pt x="1857104" y="803195"/>
                  </a:cubicBezTo>
                  <a:lnTo>
                    <a:pt x="21151" y="803195"/>
                  </a:lnTo>
                  <a:cubicBezTo>
                    <a:pt x="15541" y="803195"/>
                    <a:pt x="10162" y="800966"/>
                    <a:pt x="6195" y="797000"/>
                  </a:cubicBezTo>
                  <a:cubicBezTo>
                    <a:pt x="2228" y="793033"/>
                    <a:pt x="0" y="787653"/>
                    <a:pt x="0" y="782044"/>
                  </a:cubicBezTo>
                  <a:lnTo>
                    <a:pt x="0" y="21151"/>
                  </a:lnTo>
                  <a:cubicBezTo>
                    <a:pt x="0" y="15541"/>
                    <a:pt x="2228" y="10162"/>
                    <a:pt x="6195" y="6195"/>
                  </a:cubicBezTo>
                  <a:cubicBezTo>
                    <a:pt x="10162" y="2228"/>
                    <a:pt x="15541" y="0"/>
                    <a:pt x="21151" y="0"/>
                  </a:cubicBezTo>
                  <a:close/>
                </a:path>
              </a:pathLst>
            </a:custGeom>
            <a:solidFill>
              <a:srgbClr val="EFF0EA"/>
            </a:solidFill>
            <a:ln cap="sq">
              <a:noFill/>
              <a:prstDash val="solid"/>
              <a:miter/>
            </a:ln>
          </p:spPr>
        </p:sp>
        <p:sp>
          <p:nvSpPr>
            <p:cNvPr name="TextBox 5" id="5"/>
            <p:cNvSpPr txBox="true"/>
            <p:nvPr/>
          </p:nvSpPr>
          <p:spPr>
            <a:xfrm>
              <a:off x="0" y="-85725"/>
              <a:ext cx="1878255" cy="888920"/>
            </a:xfrm>
            <a:prstGeom prst="rect">
              <a:avLst/>
            </a:prstGeom>
          </p:spPr>
          <p:txBody>
            <a:bodyPr anchor="ctr" rtlCol="false" tIns="50800" lIns="50800" bIns="50800" rIns="50800"/>
            <a:lstStyle/>
            <a:p>
              <a:pPr algn="ctr">
                <a:lnSpc>
                  <a:spcPts val="2659"/>
                </a:lnSpc>
              </a:pPr>
              <a:r>
                <a:rPr lang="en-US" sz="1899">
                  <a:solidFill>
                    <a:srgbClr val="000000"/>
                  </a:solidFill>
                  <a:latin typeface="Agrandir"/>
                </a:rPr>
                <a:t>În cadrul sistemului de plăți electronice, această diagramă arată cum utilizatorii plătesc facturi, facilitand înțelegerea fluxului de lucru al sistemului si identificarea punctelor critice unde se pot produce erori sau întârzieri.</a:t>
              </a:r>
            </a:p>
            <a:p>
              <a:pPr algn="ctr">
                <a:lnSpc>
                  <a:spcPts val="2659"/>
                </a:lnSpc>
              </a:pPr>
            </a:p>
          </p:txBody>
        </p:sp>
      </p:grpSp>
      <p:sp>
        <p:nvSpPr>
          <p:cNvPr name="Freeform 6" id="6"/>
          <p:cNvSpPr/>
          <p:nvPr/>
        </p:nvSpPr>
        <p:spPr>
          <a:xfrm flipH="false" flipV="false" rot="0">
            <a:off x="541567" y="1313076"/>
            <a:ext cx="11579641" cy="8299628"/>
          </a:xfrm>
          <a:custGeom>
            <a:avLst/>
            <a:gdLst/>
            <a:ahLst/>
            <a:cxnLst/>
            <a:rect r="r" b="b" t="t" l="l"/>
            <a:pathLst>
              <a:path h="8299628" w="11579641">
                <a:moveTo>
                  <a:pt x="0" y="0"/>
                </a:moveTo>
                <a:lnTo>
                  <a:pt x="11579640" y="0"/>
                </a:lnTo>
                <a:lnTo>
                  <a:pt x="11579640" y="8299628"/>
                </a:lnTo>
                <a:lnTo>
                  <a:pt x="0" y="8299628"/>
                </a:lnTo>
                <a:lnTo>
                  <a:pt x="0" y="0"/>
                </a:lnTo>
                <a:close/>
              </a:path>
            </a:pathLst>
          </a:custGeom>
          <a:blipFill>
            <a:blip r:embed="rId3"/>
            <a:stretch>
              <a:fillRect l="0" t="0" r="0" b="0"/>
            </a:stretch>
          </a:blipFill>
        </p:spPr>
      </p:sp>
      <p:grpSp>
        <p:nvGrpSpPr>
          <p:cNvPr name="Group 7" id="7"/>
          <p:cNvGrpSpPr/>
          <p:nvPr/>
        </p:nvGrpSpPr>
        <p:grpSpPr>
          <a:xfrm rot="0">
            <a:off x="10749771" y="713374"/>
            <a:ext cx="7538229" cy="1207387"/>
            <a:chOff x="0" y="0"/>
            <a:chExt cx="2578794" cy="413042"/>
          </a:xfrm>
        </p:grpSpPr>
        <p:sp>
          <p:nvSpPr>
            <p:cNvPr name="Freeform 8" id="8"/>
            <p:cNvSpPr/>
            <p:nvPr/>
          </p:nvSpPr>
          <p:spPr>
            <a:xfrm flipH="false" flipV="false" rot="0">
              <a:off x="0" y="0"/>
              <a:ext cx="2578794" cy="413042"/>
            </a:xfrm>
            <a:custGeom>
              <a:avLst/>
              <a:gdLst/>
              <a:ahLst/>
              <a:cxnLst/>
              <a:rect r="r" b="b" t="t" l="l"/>
              <a:pathLst>
                <a:path h="413042" w="2578794">
                  <a:moveTo>
                    <a:pt x="15405" y="0"/>
                  </a:moveTo>
                  <a:lnTo>
                    <a:pt x="2563388" y="0"/>
                  </a:lnTo>
                  <a:cubicBezTo>
                    <a:pt x="2571897" y="0"/>
                    <a:pt x="2578794" y="6897"/>
                    <a:pt x="2578794" y="15405"/>
                  </a:cubicBezTo>
                  <a:lnTo>
                    <a:pt x="2578794" y="397636"/>
                  </a:lnTo>
                  <a:cubicBezTo>
                    <a:pt x="2578794" y="406144"/>
                    <a:pt x="2571897" y="413042"/>
                    <a:pt x="2563388" y="413042"/>
                  </a:cubicBezTo>
                  <a:lnTo>
                    <a:pt x="15405" y="413042"/>
                  </a:lnTo>
                  <a:cubicBezTo>
                    <a:pt x="6897" y="413042"/>
                    <a:pt x="0" y="406144"/>
                    <a:pt x="0" y="397636"/>
                  </a:cubicBezTo>
                  <a:lnTo>
                    <a:pt x="0" y="15405"/>
                  </a:lnTo>
                  <a:cubicBezTo>
                    <a:pt x="0" y="6897"/>
                    <a:pt x="6897" y="0"/>
                    <a:pt x="15405" y="0"/>
                  </a:cubicBezTo>
                  <a:close/>
                </a:path>
              </a:pathLst>
            </a:custGeom>
            <a:solidFill>
              <a:srgbClr val="5A867E"/>
            </a:solidFill>
            <a:ln cap="sq">
              <a:noFill/>
              <a:prstDash val="solid"/>
              <a:miter/>
            </a:ln>
          </p:spPr>
        </p:sp>
        <p:sp>
          <p:nvSpPr>
            <p:cNvPr name="TextBox 9" id="9"/>
            <p:cNvSpPr txBox="true"/>
            <p:nvPr/>
          </p:nvSpPr>
          <p:spPr>
            <a:xfrm>
              <a:off x="0" y="-85725"/>
              <a:ext cx="2578794" cy="498767"/>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1242487" y="1000125"/>
            <a:ext cx="6552798" cy="636260"/>
          </a:xfrm>
          <a:prstGeom prst="rect">
            <a:avLst/>
          </a:prstGeom>
        </p:spPr>
        <p:txBody>
          <a:bodyPr anchor="t" rtlCol="false" tIns="0" lIns="0" bIns="0" rIns="0">
            <a:spAutoFit/>
          </a:bodyPr>
          <a:lstStyle/>
          <a:p>
            <a:pPr algn="ctr">
              <a:lnSpc>
                <a:spcPts val="4003"/>
              </a:lnSpc>
            </a:pPr>
            <a:r>
              <a:rPr lang="en-US" sz="4003">
                <a:solidFill>
                  <a:srgbClr val="F8F8F8"/>
                </a:solidFill>
                <a:latin typeface="Agrandir Bold"/>
              </a:rPr>
              <a:t>Matricea de activitate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2666847" y="3129811"/>
            <a:ext cx="4382126" cy="3728791"/>
          </a:xfrm>
          <a:custGeom>
            <a:avLst/>
            <a:gdLst/>
            <a:ahLst/>
            <a:cxnLst/>
            <a:rect r="r" b="b" t="t" l="l"/>
            <a:pathLst>
              <a:path h="3728791" w="4382126">
                <a:moveTo>
                  <a:pt x="0" y="0"/>
                </a:moveTo>
                <a:lnTo>
                  <a:pt x="4382126" y="0"/>
                </a:lnTo>
                <a:lnTo>
                  <a:pt x="4382126" y="3728791"/>
                </a:lnTo>
                <a:lnTo>
                  <a:pt x="0" y="37287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328462">
            <a:off x="12619095" y="1790967"/>
            <a:ext cx="4477629" cy="2210829"/>
          </a:xfrm>
          <a:custGeom>
            <a:avLst/>
            <a:gdLst/>
            <a:ahLst/>
            <a:cxnLst/>
            <a:rect r="r" b="b" t="t" l="l"/>
            <a:pathLst>
              <a:path h="2210829" w="4477629">
                <a:moveTo>
                  <a:pt x="0" y="0"/>
                </a:moveTo>
                <a:lnTo>
                  <a:pt x="4477629" y="0"/>
                </a:lnTo>
                <a:lnTo>
                  <a:pt x="4477629" y="2210830"/>
                </a:lnTo>
                <a:lnTo>
                  <a:pt x="0" y="22108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515632" y="3496151"/>
            <a:ext cx="10729966" cy="3969168"/>
          </a:xfrm>
          <a:prstGeom prst="rect">
            <a:avLst/>
          </a:prstGeom>
        </p:spPr>
        <p:txBody>
          <a:bodyPr anchor="t" rtlCol="false" tIns="0" lIns="0" bIns="0" rIns="0">
            <a:spAutoFit/>
          </a:bodyPr>
          <a:lstStyle/>
          <a:p>
            <a:pPr algn="l" marL="529587" indent="-264794" lvl="1">
              <a:lnSpc>
                <a:spcPts val="3115"/>
              </a:lnSpc>
              <a:buFont typeface="Arial"/>
              <a:buChar char="•"/>
            </a:pPr>
            <a:r>
              <a:rPr lang="en-US" sz="2452">
                <a:solidFill>
                  <a:srgbClr val="F8F8F8"/>
                </a:solidFill>
                <a:latin typeface="Agrandir"/>
              </a:rPr>
              <a:t>Impactul globalizării poate fi divers, cuprinzând creșterea comerțului internațional, transformări în structura pieței muncii, transferuri de tehnologie și ajustări în politica economică. </a:t>
            </a:r>
          </a:p>
          <a:p>
            <a:pPr algn="l" marL="529587" indent="-264794" lvl="1">
              <a:lnSpc>
                <a:spcPts val="3115"/>
              </a:lnSpc>
              <a:buFont typeface="Arial"/>
              <a:buChar char="•"/>
            </a:pPr>
            <a:r>
              <a:rPr lang="en-US" sz="2452">
                <a:solidFill>
                  <a:srgbClr val="F8F8F8"/>
                </a:solidFill>
                <a:latin typeface="Agrandir"/>
              </a:rPr>
              <a:t>Această cercetare își propune să analizeze efectele globalizării asupra pieței muncii din România și modalitățile de adaptare a sistemului economic național la aceste schimbări. Tema studiata oferă oportunitatea de a analiza impactul globalizării asupra diversității locurilor de muncă, a salariilor, a condițiilor de muncă și a cerințelor de competențe. </a:t>
            </a:r>
          </a:p>
          <a:p>
            <a:pPr algn="l">
              <a:lnSpc>
                <a:spcPts val="3115"/>
              </a:lnSpc>
            </a:pPr>
          </a:p>
        </p:txBody>
      </p:sp>
      <p:sp>
        <p:nvSpPr>
          <p:cNvPr name="Freeform 6" id="6"/>
          <p:cNvSpPr/>
          <p:nvPr/>
        </p:nvSpPr>
        <p:spPr>
          <a:xfrm flipH="true" flipV="true" rot="-1436919">
            <a:off x="12644100" y="6097798"/>
            <a:ext cx="4837319" cy="2388426"/>
          </a:xfrm>
          <a:custGeom>
            <a:avLst/>
            <a:gdLst/>
            <a:ahLst/>
            <a:cxnLst/>
            <a:rect r="r" b="b" t="t" l="l"/>
            <a:pathLst>
              <a:path h="2388426" w="4837319">
                <a:moveTo>
                  <a:pt x="4837318" y="2388426"/>
                </a:moveTo>
                <a:lnTo>
                  <a:pt x="0" y="2388426"/>
                </a:lnTo>
                <a:lnTo>
                  <a:pt x="0" y="0"/>
                </a:lnTo>
                <a:lnTo>
                  <a:pt x="4837318" y="0"/>
                </a:lnTo>
                <a:lnTo>
                  <a:pt x="4837318" y="2388426"/>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993262" y="1989413"/>
            <a:ext cx="8432490" cy="1356360"/>
          </a:xfrm>
          <a:prstGeom prst="rect">
            <a:avLst/>
          </a:prstGeom>
        </p:spPr>
        <p:txBody>
          <a:bodyPr anchor="t" rtlCol="false" tIns="0" lIns="0" bIns="0" rIns="0">
            <a:spAutoFit/>
          </a:bodyPr>
          <a:lstStyle/>
          <a:p>
            <a:pPr algn="l">
              <a:lnSpc>
                <a:spcPts val="8400"/>
              </a:lnSpc>
            </a:pPr>
            <a:r>
              <a:rPr lang="en-US" sz="8400">
                <a:solidFill>
                  <a:srgbClr val="F8F8F8"/>
                </a:solidFill>
                <a:latin typeface="Agrandir Bold"/>
              </a:rPr>
              <a:t>INTRODUCERE</a:t>
            </a:r>
          </a:p>
        </p:txBody>
      </p:sp>
      <p:sp>
        <p:nvSpPr>
          <p:cNvPr name="TextBox 8" id="8"/>
          <p:cNvSpPr txBox="true"/>
          <p:nvPr/>
        </p:nvSpPr>
        <p:spPr>
          <a:xfrm rot="0">
            <a:off x="1028700" y="7196761"/>
            <a:ext cx="10729966" cy="2872016"/>
          </a:xfrm>
          <a:prstGeom prst="rect">
            <a:avLst/>
          </a:prstGeom>
        </p:spPr>
        <p:txBody>
          <a:bodyPr anchor="t" rtlCol="false" tIns="0" lIns="0" bIns="0" rIns="0">
            <a:spAutoFit/>
          </a:bodyPr>
          <a:lstStyle/>
          <a:p>
            <a:pPr algn="l">
              <a:lnSpc>
                <a:spcPts val="3623"/>
              </a:lnSpc>
            </a:pPr>
            <a:r>
              <a:rPr lang="en-US" sz="2852">
                <a:solidFill>
                  <a:srgbClr val="F8F8F8"/>
                </a:solidFill>
                <a:latin typeface="Agrandir Bold"/>
              </a:rPr>
              <a:t>Principalele obiective:</a:t>
            </a:r>
          </a:p>
          <a:p>
            <a:pPr algn="l">
              <a:lnSpc>
                <a:spcPts val="3115"/>
              </a:lnSpc>
            </a:pPr>
            <a:r>
              <a:rPr lang="en-US" sz="2452">
                <a:solidFill>
                  <a:srgbClr val="F8F8F8"/>
                </a:solidFill>
                <a:latin typeface="Agrandir"/>
              </a:rPr>
              <a:t> -</a:t>
            </a:r>
            <a:r>
              <a:rPr lang="en-US" sz="2452">
                <a:solidFill>
                  <a:srgbClr val="F8F8F8"/>
                </a:solidFill>
                <a:latin typeface="Agrandir Italics"/>
              </a:rPr>
              <a:t>Analizarea procesului de globalizare și a impactului asupra economiei românești </a:t>
            </a:r>
          </a:p>
          <a:p>
            <a:pPr algn="l">
              <a:lnSpc>
                <a:spcPts val="3115"/>
              </a:lnSpc>
            </a:pPr>
            <a:r>
              <a:rPr lang="en-US" sz="2452">
                <a:solidFill>
                  <a:srgbClr val="F8F8F8"/>
                </a:solidFill>
                <a:latin typeface="Agrandir Italics"/>
              </a:rPr>
              <a:t>-</a:t>
            </a:r>
            <a:r>
              <a:rPr lang="en-US" sz="2452">
                <a:solidFill>
                  <a:srgbClr val="F8F8F8"/>
                </a:solidFill>
                <a:latin typeface="Agrandir Italics"/>
              </a:rPr>
              <a:t>Identificarea efectelor globalizării asupra pieței muncii din Romania </a:t>
            </a:r>
          </a:p>
          <a:p>
            <a:pPr algn="l">
              <a:lnSpc>
                <a:spcPts val="3115"/>
              </a:lnSpc>
            </a:pPr>
            <a:r>
              <a:rPr lang="en-US" sz="2452">
                <a:solidFill>
                  <a:srgbClr val="F8F8F8"/>
                </a:solidFill>
                <a:latin typeface="Agrandir Italics"/>
              </a:rPr>
              <a:t>-</a:t>
            </a:r>
            <a:r>
              <a:rPr lang="en-US" sz="2452">
                <a:solidFill>
                  <a:srgbClr val="F8F8F8"/>
                </a:solidFill>
                <a:latin typeface="Agrandir Italics"/>
              </a:rPr>
              <a:t> Propunerea de modalități de adaptare a sistemului economic național la schimbările determinate de globalizare</a:t>
            </a:r>
          </a:p>
          <a:p>
            <a:pPr algn="l">
              <a:lnSpc>
                <a:spcPts val="3115"/>
              </a:lnSpc>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6963460" y="420310"/>
            <a:ext cx="7517061" cy="2048980"/>
            <a:chOff x="0" y="0"/>
            <a:chExt cx="2571552" cy="700947"/>
          </a:xfrm>
        </p:grpSpPr>
        <p:sp>
          <p:nvSpPr>
            <p:cNvPr name="Freeform 4" id="4"/>
            <p:cNvSpPr/>
            <p:nvPr/>
          </p:nvSpPr>
          <p:spPr>
            <a:xfrm flipH="false" flipV="false" rot="0">
              <a:off x="0" y="0"/>
              <a:ext cx="2571552" cy="700947"/>
            </a:xfrm>
            <a:custGeom>
              <a:avLst/>
              <a:gdLst/>
              <a:ahLst/>
              <a:cxnLst/>
              <a:rect r="r" b="b" t="t" l="l"/>
              <a:pathLst>
                <a:path h="700947" w="2571552">
                  <a:moveTo>
                    <a:pt x="15449" y="0"/>
                  </a:moveTo>
                  <a:lnTo>
                    <a:pt x="2556104" y="0"/>
                  </a:lnTo>
                  <a:cubicBezTo>
                    <a:pt x="2560201" y="0"/>
                    <a:pt x="2564130" y="1628"/>
                    <a:pt x="2567028" y="4525"/>
                  </a:cubicBezTo>
                  <a:cubicBezTo>
                    <a:pt x="2569925" y="7422"/>
                    <a:pt x="2571552" y="11351"/>
                    <a:pt x="2571552" y="15449"/>
                  </a:cubicBezTo>
                  <a:lnTo>
                    <a:pt x="2571552" y="685498"/>
                  </a:lnTo>
                  <a:cubicBezTo>
                    <a:pt x="2571552" y="689595"/>
                    <a:pt x="2569925" y="693525"/>
                    <a:pt x="2567028" y="696422"/>
                  </a:cubicBezTo>
                  <a:cubicBezTo>
                    <a:pt x="2564130" y="699319"/>
                    <a:pt x="2560201" y="700947"/>
                    <a:pt x="2556104" y="700947"/>
                  </a:cubicBezTo>
                  <a:lnTo>
                    <a:pt x="15449" y="700947"/>
                  </a:lnTo>
                  <a:cubicBezTo>
                    <a:pt x="11351" y="700947"/>
                    <a:pt x="7422" y="699319"/>
                    <a:pt x="4525" y="696422"/>
                  </a:cubicBezTo>
                  <a:cubicBezTo>
                    <a:pt x="1628" y="693525"/>
                    <a:pt x="0" y="689595"/>
                    <a:pt x="0" y="685498"/>
                  </a:cubicBezTo>
                  <a:lnTo>
                    <a:pt x="0" y="15449"/>
                  </a:lnTo>
                  <a:cubicBezTo>
                    <a:pt x="0" y="11351"/>
                    <a:pt x="1628" y="7422"/>
                    <a:pt x="4525" y="4525"/>
                  </a:cubicBezTo>
                  <a:cubicBezTo>
                    <a:pt x="7422" y="1628"/>
                    <a:pt x="11351" y="0"/>
                    <a:pt x="15449" y="0"/>
                  </a:cubicBezTo>
                  <a:close/>
                </a:path>
              </a:pathLst>
            </a:custGeom>
            <a:solidFill>
              <a:srgbClr val="EFF0EA"/>
            </a:solidFill>
            <a:ln cap="sq">
              <a:noFill/>
              <a:prstDash val="solid"/>
              <a:miter/>
            </a:ln>
          </p:spPr>
        </p:sp>
        <p:sp>
          <p:nvSpPr>
            <p:cNvPr name="TextBox 5" id="5"/>
            <p:cNvSpPr txBox="true"/>
            <p:nvPr/>
          </p:nvSpPr>
          <p:spPr>
            <a:xfrm>
              <a:off x="0" y="-114300"/>
              <a:ext cx="2571552" cy="815247"/>
            </a:xfrm>
            <a:prstGeom prst="rect">
              <a:avLst/>
            </a:prstGeom>
          </p:spPr>
          <p:txBody>
            <a:bodyPr anchor="ctr" rtlCol="false" tIns="50800" lIns="50800" bIns="50800" rIns="50800"/>
            <a:lstStyle/>
            <a:p>
              <a:pPr algn="ctr">
                <a:lnSpc>
                  <a:spcPts val="3219"/>
                </a:lnSpc>
              </a:pPr>
              <a:r>
                <a:rPr lang="en-US" sz="2299">
                  <a:solidFill>
                    <a:srgbClr val="000000"/>
                  </a:solidFill>
                  <a:latin typeface="Agrandir"/>
                </a:rPr>
                <a:t>Prima diagrama Use-Case evidențiază acțiunile pe care le poate întreprinde un client în cadrul sistemului de plăți, precum verificarea soldului contului, efectuarea transferurilor de bani și plata facturilor.</a:t>
              </a:r>
            </a:p>
            <a:p>
              <a:pPr algn="ctr">
                <a:lnSpc>
                  <a:spcPts val="2659"/>
                </a:lnSpc>
              </a:pPr>
            </a:p>
          </p:txBody>
        </p:sp>
      </p:grpSp>
      <p:sp>
        <p:nvSpPr>
          <p:cNvPr name="Freeform 6" id="6"/>
          <p:cNvSpPr/>
          <p:nvPr/>
        </p:nvSpPr>
        <p:spPr>
          <a:xfrm flipH="false" flipV="false" rot="0">
            <a:off x="2010259" y="2554247"/>
            <a:ext cx="14267482" cy="7373605"/>
          </a:xfrm>
          <a:custGeom>
            <a:avLst/>
            <a:gdLst/>
            <a:ahLst/>
            <a:cxnLst/>
            <a:rect r="r" b="b" t="t" l="l"/>
            <a:pathLst>
              <a:path h="7373605" w="14267482">
                <a:moveTo>
                  <a:pt x="0" y="0"/>
                </a:moveTo>
                <a:lnTo>
                  <a:pt x="14267482" y="0"/>
                </a:lnTo>
                <a:lnTo>
                  <a:pt x="14267482" y="7373605"/>
                </a:lnTo>
                <a:lnTo>
                  <a:pt x="0" y="7373605"/>
                </a:lnTo>
                <a:lnTo>
                  <a:pt x="0" y="0"/>
                </a:lnTo>
                <a:close/>
              </a:path>
            </a:pathLst>
          </a:custGeom>
          <a:blipFill>
            <a:blip r:embed="rId3"/>
            <a:stretch>
              <a:fillRect l="0" t="0" r="0" b="0"/>
            </a:stretch>
          </a:blipFill>
        </p:spPr>
      </p:sp>
      <p:grpSp>
        <p:nvGrpSpPr>
          <p:cNvPr name="Group 7" id="7"/>
          <p:cNvGrpSpPr/>
          <p:nvPr/>
        </p:nvGrpSpPr>
        <p:grpSpPr>
          <a:xfrm rot="0">
            <a:off x="339631" y="2169439"/>
            <a:ext cx="7538229" cy="1207387"/>
            <a:chOff x="0" y="0"/>
            <a:chExt cx="2578794" cy="413042"/>
          </a:xfrm>
        </p:grpSpPr>
        <p:sp>
          <p:nvSpPr>
            <p:cNvPr name="Freeform 8" id="8"/>
            <p:cNvSpPr/>
            <p:nvPr/>
          </p:nvSpPr>
          <p:spPr>
            <a:xfrm flipH="false" flipV="false" rot="0">
              <a:off x="0" y="0"/>
              <a:ext cx="2578794" cy="413042"/>
            </a:xfrm>
            <a:custGeom>
              <a:avLst/>
              <a:gdLst/>
              <a:ahLst/>
              <a:cxnLst/>
              <a:rect r="r" b="b" t="t" l="l"/>
              <a:pathLst>
                <a:path h="413042" w="2578794">
                  <a:moveTo>
                    <a:pt x="15405" y="0"/>
                  </a:moveTo>
                  <a:lnTo>
                    <a:pt x="2563388" y="0"/>
                  </a:lnTo>
                  <a:cubicBezTo>
                    <a:pt x="2571897" y="0"/>
                    <a:pt x="2578794" y="6897"/>
                    <a:pt x="2578794" y="15405"/>
                  </a:cubicBezTo>
                  <a:lnTo>
                    <a:pt x="2578794" y="397636"/>
                  </a:lnTo>
                  <a:cubicBezTo>
                    <a:pt x="2578794" y="406144"/>
                    <a:pt x="2571897" y="413042"/>
                    <a:pt x="2563388" y="413042"/>
                  </a:cubicBezTo>
                  <a:lnTo>
                    <a:pt x="15405" y="413042"/>
                  </a:lnTo>
                  <a:cubicBezTo>
                    <a:pt x="6897" y="413042"/>
                    <a:pt x="0" y="406144"/>
                    <a:pt x="0" y="397636"/>
                  </a:cubicBezTo>
                  <a:lnTo>
                    <a:pt x="0" y="15405"/>
                  </a:lnTo>
                  <a:cubicBezTo>
                    <a:pt x="0" y="6897"/>
                    <a:pt x="6897" y="0"/>
                    <a:pt x="15405" y="0"/>
                  </a:cubicBezTo>
                  <a:close/>
                </a:path>
              </a:pathLst>
            </a:custGeom>
            <a:solidFill>
              <a:srgbClr val="5A867E"/>
            </a:solidFill>
            <a:ln cap="sq">
              <a:noFill/>
              <a:prstDash val="solid"/>
              <a:miter/>
            </a:ln>
          </p:spPr>
        </p:sp>
        <p:sp>
          <p:nvSpPr>
            <p:cNvPr name="TextBox 9" id="9"/>
            <p:cNvSpPr txBox="true"/>
            <p:nvPr/>
          </p:nvSpPr>
          <p:spPr>
            <a:xfrm>
              <a:off x="0" y="-85725"/>
              <a:ext cx="2578794" cy="498767"/>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832347" y="2440715"/>
            <a:ext cx="6552798" cy="636260"/>
          </a:xfrm>
          <a:prstGeom prst="rect">
            <a:avLst/>
          </a:prstGeom>
        </p:spPr>
        <p:txBody>
          <a:bodyPr anchor="t" rtlCol="false" tIns="0" lIns="0" bIns="0" rIns="0">
            <a:spAutoFit/>
          </a:bodyPr>
          <a:lstStyle/>
          <a:p>
            <a:pPr algn="ctr">
              <a:lnSpc>
                <a:spcPts val="4003"/>
              </a:lnSpc>
            </a:pPr>
            <a:r>
              <a:rPr lang="en-US" sz="4003">
                <a:solidFill>
                  <a:srgbClr val="F8F8F8"/>
                </a:solidFill>
                <a:latin typeface="Agrandir Bold"/>
              </a:rPr>
              <a:t>Matricea USE-CASE 1</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2102139" y="2973214"/>
            <a:ext cx="5906179" cy="4449280"/>
            <a:chOff x="0" y="0"/>
            <a:chExt cx="2020477" cy="1522078"/>
          </a:xfrm>
        </p:grpSpPr>
        <p:sp>
          <p:nvSpPr>
            <p:cNvPr name="Freeform 4" id="4"/>
            <p:cNvSpPr/>
            <p:nvPr/>
          </p:nvSpPr>
          <p:spPr>
            <a:xfrm flipH="false" flipV="false" rot="0">
              <a:off x="0" y="0"/>
              <a:ext cx="2020477" cy="1522078"/>
            </a:xfrm>
            <a:custGeom>
              <a:avLst/>
              <a:gdLst/>
              <a:ahLst/>
              <a:cxnLst/>
              <a:rect r="r" b="b" t="t" l="l"/>
              <a:pathLst>
                <a:path h="1522078" w="2020477">
                  <a:moveTo>
                    <a:pt x="19662" y="0"/>
                  </a:moveTo>
                  <a:lnTo>
                    <a:pt x="2000815" y="0"/>
                  </a:lnTo>
                  <a:cubicBezTo>
                    <a:pt x="2011674" y="0"/>
                    <a:pt x="2020477" y="8803"/>
                    <a:pt x="2020477" y="19662"/>
                  </a:cubicBezTo>
                  <a:lnTo>
                    <a:pt x="2020477" y="1502416"/>
                  </a:lnTo>
                  <a:cubicBezTo>
                    <a:pt x="2020477" y="1507631"/>
                    <a:pt x="2018405" y="1512632"/>
                    <a:pt x="2014718" y="1516319"/>
                  </a:cubicBezTo>
                  <a:cubicBezTo>
                    <a:pt x="2011031" y="1520007"/>
                    <a:pt x="2006029" y="1522078"/>
                    <a:pt x="2000815" y="1522078"/>
                  </a:cubicBezTo>
                  <a:lnTo>
                    <a:pt x="19662" y="1522078"/>
                  </a:lnTo>
                  <a:cubicBezTo>
                    <a:pt x="14448" y="1522078"/>
                    <a:pt x="9446" y="1520007"/>
                    <a:pt x="5759" y="1516319"/>
                  </a:cubicBezTo>
                  <a:cubicBezTo>
                    <a:pt x="2072" y="1512632"/>
                    <a:pt x="0" y="1507631"/>
                    <a:pt x="0" y="1502416"/>
                  </a:cubicBezTo>
                  <a:lnTo>
                    <a:pt x="0" y="19662"/>
                  </a:lnTo>
                  <a:cubicBezTo>
                    <a:pt x="0" y="14448"/>
                    <a:pt x="2072" y="9446"/>
                    <a:pt x="5759" y="5759"/>
                  </a:cubicBezTo>
                  <a:cubicBezTo>
                    <a:pt x="9446" y="2072"/>
                    <a:pt x="14448" y="0"/>
                    <a:pt x="19662" y="0"/>
                  </a:cubicBezTo>
                  <a:close/>
                </a:path>
              </a:pathLst>
            </a:custGeom>
            <a:solidFill>
              <a:srgbClr val="EFF0EA"/>
            </a:solidFill>
            <a:ln cap="sq">
              <a:noFill/>
              <a:prstDash val="solid"/>
              <a:miter/>
            </a:ln>
          </p:spPr>
        </p:sp>
        <p:sp>
          <p:nvSpPr>
            <p:cNvPr name="TextBox 5" id="5"/>
            <p:cNvSpPr txBox="true"/>
            <p:nvPr/>
          </p:nvSpPr>
          <p:spPr>
            <a:xfrm>
              <a:off x="0" y="-114300"/>
              <a:ext cx="2020477" cy="1636378"/>
            </a:xfrm>
            <a:prstGeom prst="rect">
              <a:avLst/>
            </a:prstGeom>
          </p:spPr>
          <p:txBody>
            <a:bodyPr anchor="ctr" rtlCol="false" tIns="50800" lIns="50800" bIns="50800" rIns="50800"/>
            <a:lstStyle/>
            <a:p>
              <a:pPr algn="ctr">
                <a:lnSpc>
                  <a:spcPts val="3219"/>
                </a:lnSpc>
              </a:pPr>
              <a:r>
                <a:rPr lang="en-US" sz="2299">
                  <a:solidFill>
                    <a:srgbClr val="000000"/>
                  </a:solidFill>
                  <a:latin typeface="Agrandir"/>
                </a:rPr>
                <a:t>A doua diagramă Use Case se concentrează pe cazurile de utilizare pentru administratorul sistemului, evidențiind funcționalitățile necesare pentru gestionarea și întreținerea sistemului de plăți. Aceasta include configurarea și actualizarea sistemului, gestionarea conturilor utilizatorilor și monitorizarea tranzactiilor.</a:t>
              </a:r>
            </a:p>
            <a:p>
              <a:pPr algn="ctr">
                <a:lnSpc>
                  <a:spcPts val="3219"/>
                </a:lnSpc>
              </a:pPr>
            </a:p>
            <a:p>
              <a:pPr algn="ctr">
                <a:lnSpc>
                  <a:spcPts val="2659"/>
                </a:lnSpc>
              </a:pPr>
            </a:p>
          </p:txBody>
        </p:sp>
      </p:grpSp>
      <p:grpSp>
        <p:nvGrpSpPr>
          <p:cNvPr name="Group 6" id="6"/>
          <p:cNvGrpSpPr/>
          <p:nvPr/>
        </p:nvGrpSpPr>
        <p:grpSpPr>
          <a:xfrm rot="0">
            <a:off x="11632435" y="841107"/>
            <a:ext cx="6845587" cy="1207387"/>
            <a:chOff x="0" y="0"/>
            <a:chExt cx="2341844" cy="413042"/>
          </a:xfrm>
        </p:grpSpPr>
        <p:sp>
          <p:nvSpPr>
            <p:cNvPr name="Freeform 7" id="7"/>
            <p:cNvSpPr/>
            <p:nvPr/>
          </p:nvSpPr>
          <p:spPr>
            <a:xfrm flipH="false" flipV="false" rot="0">
              <a:off x="0" y="0"/>
              <a:ext cx="2341844" cy="413042"/>
            </a:xfrm>
            <a:custGeom>
              <a:avLst/>
              <a:gdLst/>
              <a:ahLst/>
              <a:cxnLst/>
              <a:rect r="r" b="b" t="t" l="l"/>
              <a:pathLst>
                <a:path h="413042" w="2341844">
                  <a:moveTo>
                    <a:pt x="16964" y="0"/>
                  </a:moveTo>
                  <a:lnTo>
                    <a:pt x="2324880" y="0"/>
                  </a:lnTo>
                  <a:cubicBezTo>
                    <a:pt x="2329379" y="0"/>
                    <a:pt x="2333694" y="1787"/>
                    <a:pt x="2336875" y="4969"/>
                  </a:cubicBezTo>
                  <a:cubicBezTo>
                    <a:pt x="2340057" y="8150"/>
                    <a:pt x="2341844" y="12465"/>
                    <a:pt x="2341844" y="16964"/>
                  </a:cubicBezTo>
                  <a:lnTo>
                    <a:pt x="2341844" y="396078"/>
                  </a:lnTo>
                  <a:cubicBezTo>
                    <a:pt x="2341844" y="400577"/>
                    <a:pt x="2340057" y="404892"/>
                    <a:pt x="2336875" y="408073"/>
                  </a:cubicBezTo>
                  <a:cubicBezTo>
                    <a:pt x="2333694" y="411254"/>
                    <a:pt x="2329379" y="413042"/>
                    <a:pt x="2324880" y="413042"/>
                  </a:cubicBezTo>
                  <a:lnTo>
                    <a:pt x="16964" y="413042"/>
                  </a:lnTo>
                  <a:cubicBezTo>
                    <a:pt x="12465" y="413042"/>
                    <a:pt x="8150" y="411254"/>
                    <a:pt x="4969" y="408073"/>
                  </a:cubicBezTo>
                  <a:cubicBezTo>
                    <a:pt x="1787" y="404892"/>
                    <a:pt x="0" y="400577"/>
                    <a:pt x="0" y="396078"/>
                  </a:cubicBezTo>
                  <a:lnTo>
                    <a:pt x="0" y="16964"/>
                  </a:lnTo>
                  <a:cubicBezTo>
                    <a:pt x="0" y="12465"/>
                    <a:pt x="1787" y="8150"/>
                    <a:pt x="4969" y="4969"/>
                  </a:cubicBezTo>
                  <a:cubicBezTo>
                    <a:pt x="8150" y="1787"/>
                    <a:pt x="12465" y="0"/>
                    <a:pt x="16964" y="0"/>
                  </a:cubicBezTo>
                  <a:close/>
                </a:path>
              </a:pathLst>
            </a:custGeom>
            <a:solidFill>
              <a:srgbClr val="5A867E"/>
            </a:solidFill>
            <a:ln cap="sq">
              <a:noFill/>
              <a:prstDash val="solid"/>
              <a:miter/>
            </a:ln>
          </p:spPr>
        </p:sp>
        <p:sp>
          <p:nvSpPr>
            <p:cNvPr name="TextBox 8" id="8"/>
            <p:cNvSpPr txBox="true"/>
            <p:nvPr/>
          </p:nvSpPr>
          <p:spPr>
            <a:xfrm>
              <a:off x="0" y="-85725"/>
              <a:ext cx="2341844" cy="498767"/>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427666" y="420310"/>
            <a:ext cx="11204769" cy="9555087"/>
          </a:xfrm>
          <a:custGeom>
            <a:avLst/>
            <a:gdLst/>
            <a:ahLst/>
            <a:cxnLst/>
            <a:rect r="r" b="b" t="t" l="l"/>
            <a:pathLst>
              <a:path h="9555087" w="11204769">
                <a:moveTo>
                  <a:pt x="0" y="0"/>
                </a:moveTo>
                <a:lnTo>
                  <a:pt x="11204769" y="0"/>
                </a:lnTo>
                <a:lnTo>
                  <a:pt x="11204769" y="9555087"/>
                </a:lnTo>
                <a:lnTo>
                  <a:pt x="0" y="9555087"/>
                </a:lnTo>
                <a:lnTo>
                  <a:pt x="0" y="0"/>
                </a:lnTo>
                <a:close/>
              </a:path>
            </a:pathLst>
          </a:custGeom>
          <a:blipFill>
            <a:blip r:embed="rId3"/>
            <a:stretch>
              <a:fillRect l="0" t="0" r="0" b="0"/>
            </a:stretch>
          </a:blipFill>
        </p:spPr>
      </p:sp>
      <p:sp>
        <p:nvSpPr>
          <p:cNvPr name="TextBox 10" id="10"/>
          <p:cNvSpPr txBox="true"/>
          <p:nvPr/>
        </p:nvSpPr>
        <p:spPr>
          <a:xfrm rot="0">
            <a:off x="11632435" y="1112383"/>
            <a:ext cx="6552798" cy="636260"/>
          </a:xfrm>
          <a:prstGeom prst="rect">
            <a:avLst/>
          </a:prstGeom>
        </p:spPr>
        <p:txBody>
          <a:bodyPr anchor="t" rtlCol="false" tIns="0" lIns="0" bIns="0" rIns="0">
            <a:spAutoFit/>
          </a:bodyPr>
          <a:lstStyle/>
          <a:p>
            <a:pPr algn="ctr">
              <a:lnSpc>
                <a:spcPts val="4003"/>
              </a:lnSpc>
            </a:pPr>
            <a:r>
              <a:rPr lang="en-US" sz="4003">
                <a:solidFill>
                  <a:srgbClr val="F8F8F8"/>
                </a:solidFill>
                <a:latin typeface="Agrandir Bold"/>
              </a:rPr>
              <a:t>Matricea USE-CASE 2</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2923048" y="2573164"/>
            <a:ext cx="5262185" cy="4049230"/>
            <a:chOff x="0" y="0"/>
            <a:chExt cx="1800169" cy="1385223"/>
          </a:xfrm>
        </p:grpSpPr>
        <p:sp>
          <p:nvSpPr>
            <p:cNvPr name="Freeform 4" id="4"/>
            <p:cNvSpPr/>
            <p:nvPr/>
          </p:nvSpPr>
          <p:spPr>
            <a:xfrm flipH="false" flipV="false" rot="0">
              <a:off x="0" y="0"/>
              <a:ext cx="1800169" cy="1385223"/>
            </a:xfrm>
            <a:custGeom>
              <a:avLst/>
              <a:gdLst/>
              <a:ahLst/>
              <a:cxnLst/>
              <a:rect r="r" b="b" t="t" l="l"/>
              <a:pathLst>
                <a:path h="1385223" w="1800169">
                  <a:moveTo>
                    <a:pt x="22069" y="0"/>
                  </a:moveTo>
                  <a:lnTo>
                    <a:pt x="1778101" y="0"/>
                  </a:lnTo>
                  <a:cubicBezTo>
                    <a:pt x="1783954" y="0"/>
                    <a:pt x="1789567" y="2325"/>
                    <a:pt x="1793706" y="6464"/>
                  </a:cubicBezTo>
                  <a:cubicBezTo>
                    <a:pt x="1797844" y="10602"/>
                    <a:pt x="1800169" y="16216"/>
                    <a:pt x="1800169" y="22069"/>
                  </a:cubicBezTo>
                  <a:lnTo>
                    <a:pt x="1800169" y="1363154"/>
                  </a:lnTo>
                  <a:cubicBezTo>
                    <a:pt x="1800169" y="1375343"/>
                    <a:pt x="1790289" y="1385223"/>
                    <a:pt x="1778101" y="1385223"/>
                  </a:cubicBezTo>
                  <a:lnTo>
                    <a:pt x="22069" y="1385223"/>
                  </a:lnTo>
                  <a:cubicBezTo>
                    <a:pt x="16216" y="1385223"/>
                    <a:pt x="10602" y="1382898"/>
                    <a:pt x="6464" y="1378759"/>
                  </a:cubicBezTo>
                  <a:cubicBezTo>
                    <a:pt x="2325" y="1374621"/>
                    <a:pt x="0" y="1369007"/>
                    <a:pt x="0" y="1363154"/>
                  </a:cubicBezTo>
                  <a:lnTo>
                    <a:pt x="0" y="22069"/>
                  </a:lnTo>
                  <a:cubicBezTo>
                    <a:pt x="0" y="9880"/>
                    <a:pt x="9880" y="0"/>
                    <a:pt x="22069" y="0"/>
                  </a:cubicBezTo>
                  <a:close/>
                </a:path>
              </a:pathLst>
            </a:custGeom>
            <a:solidFill>
              <a:srgbClr val="EFF0EA"/>
            </a:solidFill>
            <a:ln cap="sq">
              <a:noFill/>
              <a:prstDash val="solid"/>
              <a:miter/>
            </a:ln>
          </p:spPr>
        </p:sp>
        <p:sp>
          <p:nvSpPr>
            <p:cNvPr name="TextBox 5" id="5"/>
            <p:cNvSpPr txBox="true"/>
            <p:nvPr/>
          </p:nvSpPr>
          <p:spPr>
            <a:xfrm>
              <a:off x="0" y="-114300"/>
              <a:ext cx="1800169" cy="1499523"/>
            </a:xfrm>
            <a:prstGeom prst="rect">
              <a:avLst/>
            </a:prstGeom>
          </p:spPr>
          <p:txBody>
            <a:bodyPr anchor="ctr" rtlCol="false" tIns="50800" lIns="50800" bIns="50800" rIns="50800"/>
            <a:lstStyle/>
            <a:p>
              <a:pPr algn="ctr">
                <a:lnSpc>
                  <a:spcPts val="3219"/>
                </a:lnSpc>
              </a:pPr>
              <a:r>
                <a:rPr lang="en-US" sz="2299">
                  <a:solidFill>
                    <a:srgbClr val="000000"/>
                  </a:solidFill>
                  <a:latin typeface="Agrandir"/>
                </a:rPr>
                <a:t>In cazul de fata,diagrama de stare arată modul în care tranzacția evoluează de la inițierea sa până la finalizarea sau anularea ei, evidențiind stările intermediare prin care trece tranzacția și condițiile care determină tranzițiile între aceste stări.</a:t>
              </a:r>
            </a:p>
            <a:p>
              <a:pPr algn="ctr">
                <a:lnSpc>
                  <a:spcPts val="3219"/>
                </a:lnSpc>
              </a:pPr>
            </a:p>
            <a:p>
              <a:pPr algn="ctr">
                <a:lnSpc>
                  <a:spcPts val="2659"/>
                </a:lnSpc>
              </a:pPr>
            </a:p>
          </p:txBody>
        </p:sp>
      </p:grpSp>
      <p:sp>
        <p:nvSpPr>
          <p:cNvPr name="Freeform 6" id="6"/>
          <p:cNvSpPr/>
          <p:nvPr/>
        </p:nvSpPr>
        <p:spPr>
          <a:xfrm flipH="false" flipV="false" rot="0">
            <a:off x="285850" y="1028700"/>
            <a:ext cx="12287672" cy="9057691"/>
          </a:xfrm>
          <a:custGeom>
            <a:avLst/>
            <a:gdLst/>
            <a:ahLst/>
            <a:cxnLst/>
            <a:rect r="r" b="b" t="t" l="l"/>
            <a:pathLst>
              <a:path h="9057691" w="12287672">
                <a:moveTo>
                  <a:pt x="0" y="0"/>
                </a:moveTo>
                <a:lnTo>
                  <a:pt x="12287672" y="0"/>
                </a:lnTo>
                <a:lnTo>
                  <a:pt x="12287672" y="9057691"/>
                </a:lnTo>
                <a:lnTo>
                  <a:pt x="0" y="9057691"/>
                </a:lnTo>
                <a:lnTo>
                  <a:pt x="0" y="0"/>
                </a:lnTo>
                <a:close/>
              </a:path>
            </a:pathLst>
          </a:custGeom>
          <a:blipFill>
            <a:blip r:embed="rId3"/>
            <a:stretch>
              <a:fillRect l="0" t="0" r="0" b="0"/>
            </a:stretch>
          </a:blipFill>
        </p:spPr>
      </p:sp>
      <p:grpSp>
        <p:nvGrpSpPr>
          <p:cNvPr name="Group 7" id="7"/>
          <p:cNvGrpSpPr/>
          <p:nvPr/>
        </p:nvGrpSpPr>
        <p:grpSpPr>
          <a:xfrm rot="0">
            <a:off x="11632435" y="841107"/>
            <a:ext cx="6845587" cy="1207387"/>
            <a:chOff x="0" y="0"/>
            <a:chExt cx="2341844" cy="413042"/>
          </a:xfrm>
        </p:grpSpPr>
        <p:sp>
          <p:nvSpPr>
            <p:cNvPr name="Freeform 8" id="8"/>
            <p:cNvSpPr/>
            <p:nvPr/>
          </p:nvSpPr>
          <p:spPr>
            <a:xfrm flipH="false" flipV="false" rot="0">
              <a:off x="0" y="0"/>
              <a:ext cx="2341844" cy="413042"/>
            </a:xfrm>
            <a:custGeom>
              <a:avLst/>
              <a:gdLst/>
              <a:ahLst/>
              <a:cxnLst/>
              <a:rect r="r" b="b" t="t" l="l"/>
              <a:pathLst>
                <a:path h="413042" w="2341844">
                  <a:moveTo>
                    <a:pt x="16964" y="0"/>
                  </a:moveTo>
                  <a:lnTo>
                    <a:pt x="2324880" y="0"/>
                  </a:lnTo>
                  <a:cubicBezTo>
                    <a:pt x="2329379" y="0"/>
                    <a:pt x="2333694" y="1787"/>
                    <a:pt x="2336875" y="4969"/>
                  </a:cubicBezTo>
                  <a:cubicBezTo>
                    <a:pt x="2340057" y="8150"/>
                    <a:pt x="2341844" y="12465"/>
                    <a:pt x="2341844" y="16964"/>
                  </a:cubicBezTo>
                  <a:lnTo>
                    <a:pt x="2341844" y="396078"/>
                  </a:lnTo>
                  <a:cubicBezTo>
                    <a:pt x="2341844" y="400577"/>
                    <a:pt x="2340057" y="404892"/>
                    <a:pt x="2336875" y="408073"/>
                  </a:cubicBezTo>
                  <a:cubicBezTo>
                    <a:pt x="2333694" y="411254"/>
                    <a:pt x="2329379" y="413042"/>
                    <a:pt x="2324880" y="413042"/>
                  </a:cubicBezTo>
                  <a:lnTo>
                    <a:pt x="16964" y="413042"/>
                  </a:lnTo>
                  <a:cubicBezTo>
                    <a:pt x="12465" y="413042"/>
                    <a:pt x="8150" y="411254"/>
                    <a:pt x="4969" y="408073"/>
                  </a:cubicBezTo>
                  <a:cubicBezTo>
                    <a:pt x="1787" y="404892"/>
                    <a:pt x="0" y="400577"/>
                    <a:pt x="0" y="396078"/>
                  </a:cubicBezTo>
                  <a:lnTo>
                    <a:pt x="0" y="16964"/>
                  </a:lnTo>
                  <a:cubicBezTo>
                    <a:pt x="0" y="12465"/>
                    <a:pt x="1787" y="8150"/>
                    <a:pt x="4969" y="4969"/>
                  </a:cubicBezTo>
                  <a:cubicBezTo>
                    <a:pt x="8150" y="1787"/>
                    <a:pt x="12465" y="0"/>
                    <a:pt x="16964" y="0"/>
                  </a:cubicBezTo>
                  <a:close/>
                </a:path>
              </a:pathLst>
            </a:custGeom>
            <a:solidFill>
              <a:srgbClr val="5A867E"/>
            </a:solidFill>
            <a:ln cap="sq">
              <a:noFill/>
              <a:prstDash val="solid"/>
              <a:miter/>
            </a:ln>
          </p:spPr>
        </p:sp>
        <p:sp>
          <p:nvSpPr>
            <p:cNvPr name="TextBox 9" id="9"/>
            <p:cNvSpPr txBox="true"/>
            <p:nvPr/>
          </p:nvSpPr>
          <p:spPr>
            <a:xfrm>
              <a:off x="0" y="-85725"/>
              <a:ext cx="2341844" cy="498767"/>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1632435" y="1112383"/>
            <a:ext cx="6552798" cy="636260"/>
          </a:xfrm>
          <a:prstGeom prst="rect">
            <a:avLst/>
          </a:prstGeom>
        </p:spPr>
        <p:txBody>
          <a:bodyPr anchor="t" rtlCol="false" tIns="0" lIns="0" bIns="0" rIns="0">
            <a:spAutoFit/>
          </a:bodyPr>
          <a:lstStyle/>
          <a:p>
            <a:pPr algn="ctr">
              <a:lnSpc>
                <a:spcPts val="4003"/>
              </a:lnSpc>
            </a:pPr>
            <a:r>
              <a:rPr lang="en-US" sz="4003">
                <a:solidFill>
                  <a:srgbClr val="F8F8F8"/>
                </a:solidFill>
                <a:latin typeface="Agrandir Bold"/>
              </a:rPr>
              <a:t>Diagrama de Stare</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8905875" y="1477406"/>
            <a:ext cx="47625" cy="7332189"/>
            <a:chOff x="0" y="0"/>
            <a:chExt cx="12543" cy="1931111"/>
          </a:xfrm>
        </p:grpSpPr>
        <p:sp>
          <p:nvSpPr>
            <p:cNvPr name="Freeform 4" id="4"/>
            <p:cNvSpPr/>
            <p:nvPr/>
          </p:nvSpPr>
          <p:spPr>
            <a:xfrm flipH="false" flipV="false" rot="0">
              <a:off x="0" y="0"/>
              <a:ext cx="12543" cy="1931111"/>
            </a:xfrm>
            <a:custGeom>
              <a:avLst/>
              <a:gdLst/>
              <a:ahLst/>
              <a:cxnLst/>
              <a:rect r="r" b="b" t="t" l="l"/>
              <a:pathLst>
                <a:path h="1931111" w="12543">
                  <a:moveTo>
                    <a:pt x="0" y="0"/>
                  </a:moveTo>
                  <a:lnTo>
                    <a:pt x="12543" y="0"/>
                  </a:lnTo>
                  <a:lnTo>
                    <a:pt x="12543" y="1931111"/>
                  </a:lnTo>
                  <a:lnTo>
                    <a:pt x="0" y="1931111"/>
                  </a:lnTo>
                  <a:close/>
                </a:path>
              </a:pathLst>
            </a:custGeom>
            <a:solidFill>
              <a:srgbClr val="355952"/>
            </a:solidFill>
          </p:spPr>
        </p:sp>
        <p:sp>
          <p:nvSpPr>
            <p:cNvPr name="TextBox 5" id="5"/>
            <p:cNvSpPr txBox="true"/>
            <p:nvPr/>
          </p:nvSpPr>
          <p:spPr>
            <a:xfrm>
              <a:off x="0" y="-123825"/>
              <a:ext cx="12543" cy="2054936"/>
            </a:xfrm>
            <a:prstGeom prst="rect">
              <a:avLst/>
            </a:prstGeom>
          </p:spPr>
          <p:txBody>
            <a:bodyPr anchor="ctr" rtlCol="false" tIns="50800" lIns="50800" bIns="50800" rIns="50800"/>
            <a:lstStyle/>
            <a:p>
              <a:pPr algn="ctr">
                <a:lnSpc>
                  <a:spcPts val="3500"/>
                </a:lnSpc>
              </a:pPr>
            </a:p>
          </p:txBody>
        </p:sp>
      </p:grpSp>
      <p:sp>
        <p:nvSpPr>
          <p:cNvPr name="Freeform 6" id="6"/>
          <p:cNvSpPr/>
          <p:nvPr/>
        </p:nvSpPr>
        <p:spPr>
          <a:xfrm flipH="false" flipV="false" rot="-260972">
            <a:off x="-2299309" y="1928137"/>
            <a:ext cx="10499143" cy="6430725"/>
          </a:xfrm>
          <a:custGeom>
            <a:avLst/>
            <a:gdLst/>
            <a:ahLst/>
            <a:cxnLst/>
            <a:rect r="r" b="b" t="t" l="l"/>
            <a:pathLst>
              <a:path h="6430725" w="10499143">
                <a:moveTo>
                  <a:pt x="0" y="0"/>
                </a:moveTo>
                <a:lnTo>
                  <a:pt x="10499143" y="0"/>
                </a:lnTo>
                <a:lnTo>
                  <a:pt x="10499143" y="6430726"/>
                </a:lnTo>
                <a:lnTo>
                  <a:pt x="0" y="64307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1848245">
            <a:off x="15422329" y="8224477"/>
            <a:ext cx="3673942" cy="2067647"/>
          </a:xfrm>
          <a:custGeom>
            <a:avLst/>
            <a:gdLst/>
            <a:ahLst/>
            <a:cxnLst/>
            <a:rect r="r" b="b" t="t" l="l"/>
            <a:pathLst>
              <a:path h="2067647" w="3673942">
                <a:moveTo>
                  <a:pt x="0" y="0"/>
                </a:moveTo>
                <a:lnTo>
                  <a:pt x="3673942" y="0"/>
                </a:lnTo>
                <a:lnTo>
                  <a:pt x="3673942" y="2067646"/>
                </a:lnTo>
                <a:lnTo>
                  <a:pt x="0" y="20676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236946" y="4411660"/>
            <a:ext cx="7098394" cy="1377955"/>
          </a:xfrm>
          <a:prstGeom prst="rect">
            <a:avLst/>
          </a:prstGeom>
        </p:spPr>
        <p:txBody>
          <a:bodyPr anchor="t" rtlCol="false" tIns="0" lIns="0" bIns="0" rIns="0">
            <a:spAutoFit/>
          </a:bodyPr>
          <a:lstStyle/>
          <a:p>
            <a:pPr algn="l">
              <a:lnSpc>
                <a:spcPts val="8500"/>
              </a:lnSpc>
            </a:pPr>
            <a:r>
              <a:rPr lang="en-US" sz="8500">
                <a:solidFill>
                  <a:srgbClr val="F8F8F8"/>
                </a:solidFill>
                <a:latin typeface="Agrandir Bold"/>
              </a:rPr>
              <a:t>Bibliografie</a:t>
            </a:r>
          </a:p>
        </p:txBody>
      </p:sp>
      <p:sp>
        <p:nvSpPr>
          <p:cNvPr name="Freeform 9" id="9"/>
          <p:cNvSpPr/>
          <p:nvPr/>
        </p:nvSpPr>
        <p:spPr>
          <a:xfrm flipH="false" flipV="false" rot="-9023713">
            <a:off x="15758873" y="144799"/>
            <a:ext cx="3908029" cy="2199388"/>
          </a:xfrm>
          <a:custGeom>
            <a:avLst/>
            <a:gdLst/>
            <a:ahLst/>
            <a:cxnLst/>
            <a:rect r="r" b="b" t="t" l="l"/>
            <a:pathLst>
              <a:path h="2199388" w="3908029">
                <a:moveTo>
                  <a:pt x="0" y="0"/>
                </a:moveTo>
                <a:lnTo>
                  <a:pt x="3908029" y="0"/>
                </a:lnTo>
                <a:lnTo>
                  <a:pt x="3908029" y="2199388"/>
                </a:lnTo>
                <a:lnTo>
                  <a:pt x="0" y="21993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8905875" y="1415440"/>
            <a:ext cx="7456183" cy="7508874"/>
          </a:xfrm>
          <a:prstGeom prst="rect">
            <a:avLst/>
          </a:prstGeom>
        </p:spPr>
        <p:txBody>
          <a:bodyPr anchor="t" rtlCol="false" tIns="0" lIns="0" bIns="0" rIns="0">
            <a:spAutoFit/>
          </a:bodyPr>
          <a:lstStyle/>
          <a:p>
            <a:pPr algn="ctr" marL="539754" indent="-269877" lvl="1">
              <a:lnSpc>
                <a:spcPts val="3500"/>
              </a:lnSpc>
              <a:buFont typeface="Arial"/>
              <a:buChar char="•"/>
            </a:pPr>
            <a:r>
              <a:rPr lang="en-US" sz="2500" u="sng">
                <a:solidFill>
                  <a:srgbClr val="000000"/>
                </a:solidFill>
                <a:latin typeface="Agrandir"/>
                <a:hlinkClick r:id="rId7" tooltip="https://www.utgjiu.ro/revista/ec/pdf/2007-01/8_Isac%20Claudia%20.pdf"/>
              </a:rPr>
              <a:t>https://www.europarl.europa.eu/topics/ro/article/20190603STO53520/beneficiile-globalizarii-economice-in-europa-date-si-cifre</a:t>
            </a:r>
          </a:p>
          <a:p>
            <a:pPr algn="ctr" marL="539754" indent="-269877" lvl="1">
              <a:lnSpc>
                <a:spcPts val="3500"/>
              </a:lnSpc>
              <a:buFont typeface="Arial"/>
              <a:buChar char="•"/>
            </a:pPr>
            <a:r>
              <a:rPr lang="en-US" sz="2500" u="sng">
                <a:solidFill>
                  <a:srgbClr val="000000"/>
                </a:solidFill>
                <a:latin typeface="Agrandir"/>
                <a:hlinkClick r:id="rId8" tooltip="https://www.utgjiu.ro/revista/ec/pdf/2007-01/8_Isac%20Claudia%20.pdf"/>
              </a:rPr>
              <a:t>https://www.europarl.europa.eu/pdfs/news/expert/2019/8/story/20190712STO56968/20190712STO56968_ro.pdf</a:t>
            </a:r>
          </a:p>
          <a:p>
            <a:pPr algn="ctr" marL="539754" indent="-269877" lvl="1">
              <a:lnSpc>
                <a:spcPts val="3500"/>
              </a:lnSpc>
              <a:buFont typeface="Arial"/>
              <a:buChar char="•"/>
            </a:pPr>
            <a:r>
              <a:rPr lang="en-US" sz="2500" u="sng">
                <a:solidFill>
                  <a:srgbClr val="000000"/>
                </a:solidFill>
                <a:latin typeface="Agrandir"/>
              </a:rPr>
              <a:t>https://www.utgjiu.ro/revista/ec/pdf/2007-01/8_Isac%20Claudia%20.pdf</a:t>
            </a:r>
          </a:p>
          <a:p>
            <a:pPr algn="ctr" marL="539754" indent="-269877" lvl="1">
              <a:lnSpc>
                <a:spcPts val="3500"/>
              </a:lnSpc>
              <a:buFont typeface="Arial"/>
              <a:buChar char="•"/>
            </a:pPr>
            <a:r>
              <a:rPr lang="en-US" sz="2500" u="sng">
                <a:solidFill>
                  <a:srgbClr val="000000"/>
                </a:solidFill>
                <a:latin typeface="Agrandir"/>
              </a:rPr>
              <a:t>https://www.imm.gov.ro/adaugare_fisiere_imm/2020/04/RO-Comert-international-01-2020.pdf</a:t>
            </a:r>
          </a:p>
          <a:p>
            <a:pPr algn="ctr" marL="539754" indent="-269877" lvl="1">
              <a:lnSpc>
                <a:spcPts val="3500"/>
              </a:lnSpc>
              <a:buFont typeface="Arial"/>
              <a:buChar char="•"/>
            </a:pPr>
            <a:r>
              <a:rPr lang="en-US" sz="2500" u="sng">
                <a:solidFill>
                  <a:srgbClr val="000000"/>
                </a:solidFill>
                <a:latin typeface="Agrandir"/>
              </a:rPr>
              <a:t> </a:t>
            </a:r>
            <a:r>
              <a:rPr lang="en-US" sz="2500" u="sng">
                <a:solidFill>
                  <a:srgbClr val="000000"/>
                </a:solidFill>
                <a:latin typeface="Agrandir"/>
                <a:hlinkClick r:id="rId9" tooltip="https://core.ac.uk/download/pdf/6224223.pdf"/>
              </a:rPr>
              <a:t>https://core.ac.uk/download/pdf/6224223.pdf</a:t>
            </a:r>
          </a:p>
          <a:p>
            <a:pPr algn="ctr" marL="539754" indent="-269877" lvl="1">
              <a:lnSpc>
                <a:spcPts val="3500"/>
              </a:lnSpc>
              <a:buFont typeface="Arial"/>
              <a:buChar char="•"/>
            </a:pPr>
            <a:r>
              <a:rPr lang="en-US" sz="2500" u="sng">
                <a:solidFill>
                  <a:srgbClr val="000000"/>
                </a:solidFill>
                <a:latin typeface="Agrandir"/>
              </a:rPr>
              <a:t>https://mmuncii.ro/j33/images/Documente/MMPS/SNOFM_2021-2027.pdf</a:t>
            </a:r>
          </a:p>
          <a:p>
            <a:pPr algn="ctr" marL="539754" indent="-269877" lvl="1">
              <a:lnSpc>
                <a:spcPts val="3500"/>
              </a:lnSpc>
              <a:spcBef>
                <a:spcPct val="0"/>
              </a:spcBef>
              <a:buFont typeface="Arial"/>
              <a:buChar char="•"/>
            </a:pPr>
            <a:r>
              <a:rPr lang="en-US" sz="2500" u="sng">
                <a:solidFill>
                  <a:srgbClr val="000000"/>
                </a:solidFill>
                <a:latin typeface="Agrandir"/>
              </a:rPr>
              <a:t>http://www.cide.ro/Romania%20in%20globalizare.pdf</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1848245">
            <a:off x="14068169" y="7155292"/>
            <a:ext cx="5098498" cy="2869368"/>
          </a:xfrm>
          <a:custGeom>
            <a:avLst/>
            <a:gdLst/>
            <a:ahLst/>
            <a:cxnLst/>
            <a:rect r="r" b="b" t="t" l="l"/>
            <a:pathLst>
              <a:path h="2869368" w="5098498">
                <a:moveTo>
                  <a:pt x="0" y="0"/>
                </a:moveTo>
                <a:lnTo>
                  <a:pt x="5098498" y="0"/>
                </a:lnTo>
                <a:lnTo>
                  <a:pt x="5098498" y="2869369"/>
                </a:lnTo>
                <a:lnTo>
                  <a:pt x="0" y="28693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656866" y="971550"/>
            <a:ext cx="13036235" cy="1273823"/>
          </a:xfrm>
          <a:prstGeom prst="rect">
            <a:avLst/>
          </a:prstGeom>
        </p:spPr>
        <p:txBody>
          <a:bodyPr anchor="t" rtlCol="false" tIns="0" lIns="0" bIns="0" rIns="0">
            <a:spAutoFit/>
          </a:bodyPr>
          <a:lstStyle/>
          <a:p>
            <a:pPr algn="ctr">
              <a:lnSpc>
                <a:spcPts val="4400"/>
              </a:lnSpc>
            </a:pPr>
            <a:r>
              <a:rPr lang="en-US" sz="4400">
                <a:solidFill>
                  <a:srgbClr val="355952"/>
                </a:solidFill>
                <a:latin typeface="Agrandir Bold"/>
              </a:rPr>
              <a:t> </a:t>
            </a:r>
            <a:r>
              <a:rPr lang="en-US" sz="4400">
                <a:solidFill>
                  <a:srgbClr val="355952"/>
                </a:solidFill>
                <a:latin typeface="Agrandir Bold"/>
              </a:rPr>
              <a:t>Analiza procesului de globalizare si impactul asupra economiei romanesti </a:t>
            </a:r>
          </a:p>
        </p:txBody>
      </p:sp>
      <p:sp>
        <p:nvSpPr>
          <p:cNvPr name="TextBox 5" id="5"/>
          <p:cNvSpPr txBox="true"/>
          <p:nvPr/>
        </p:nvSpPr>
        <p:spPr>
          <a:xfrm rot="0">
            <a:off x="656866" y="2727171"/>
            <a:ext cx="14260346" cy="2214372"/>
          </a:xfrm>
          <a:prstGeom prst="rect">
            <a:avLst/>
          </a:prstGeom>
        </p:spPr>
        <p:txBody>
          <a:bodyPr anchor="t" rtlCol="false" tIns="0" lIns="0" bIns="0" rIns="0">
            <a:spAutoFit/>
          </a:bodyPr>
          <a:lstStyle/>
          <a:p>
            <a:pPr algn="l">
              <a:lnSpc>
                <a:spcPts val="3429"/>
              </a:lnSpc>
            </a:pPr>
            <a:r>
              <a:rPr lang="en-US" sz="2700">
                <a:solidFill>
                  <a:srgbClr val="2B2B2B"/>
                </a:solidFill>
                <a:latin typeface="Agrandir Bold"/>
              </a:rPr>
              <a:t>Globalizarea</a:t>
            </a:r>
            <a:r>
              <a:rPr lang="en-US" sz="2700">
                <a:solidFill>
                  <a:srgbClr val="2B2B2B"/>
                </a:solidFill>
                <a:latin typeface="Agrandir"/>
              </a:rPr>
              <a:t> poate fi definită ca un proces complex de integrare economică, socială, culturală și politică la nivel mondial, care implică o creștere a interacțiunilor și interdependențelor între state, companii și indivizi. Acest proces este facilitat de dezvoltarea tehnologiilor informaționale și de comunicații, liberalizarea comerțului și a investițiilor, precum și de mobilitatea crescută a factorilor de producție.</a:t>
            </a:r>
          </a:p>
        </p:txBody>
      </p:sp>
      <p:sp>
        <p:nvSpPr>
          <p:cNvPr name="Freeform 6" id="6"/>
          <p:cNvSpPr/>
          <p:nvPr/>
        </p:nvSpPr>
        <p:spPr>
          <a:xfrm flipH="false" flipV="false" rot="-9023713">
            <a:off x="13103546" y="-226721"/>
            <a:ext cx="5098498" cy="2869368"/>
          </a:xfrm>
          <a:custGeom>
            <a:avLst/>
            <a:gdLst/>
            <a:ahLst/>
            <a:cxnLst/>
            <a:rect r="r" b="b" t="t" l="l"/>
            <a:pathLst>
              <a:path h="2869368" w="5098498">
                <a:moveTo>
                  <a:pt x="0" y="0"/>
                </a:moveTo>
                <a:lnTo>
                  <a:pt x="5098498" y="0"/>
                </a:lnTo>
                <a:lnTo>
                  <a:pt x="5098498" y="2869369"/>
                </a:lnTo>
                <a:lnTo>
                  <a:pt x="0" y="28693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656866" y="5199316"/>
            <a:ext cx="14260346" cy="499872"/>
          </a:xfrm>
          <a:prstGeom prst="rect">
            <a:avLst/>
          </a:prstGeom>
        </p:spPr>
        <p:txBody>
          <a:bodyPr anchor="t" rtlCol="false" tIns="0" lIns="0" bIns="0" rIns="0">
            <a:spAutoFit/>
          </a:bodyPr>
          <a:lstStyle/>
          <a:p>
            <a:pPr algn="l">
              <a:lnSpc>
                <a:spcPts val="3429"/>
              </a:lnSpc>
            </a:pPr>
            <a:r>
              <a:rPr lang="en-US" sz="2700">
                <a:solidFill>
                  <a:srgbClr val="2B2B2B"/>
                </a:solidFill>
                <a:latin typeface="Agrandir Bold"/>
              </a:rPr>
              <a:t>Procesul de Globalizare și Economia Românească</a:t>
            </a:r>
          </a:p>
        </p:txBody>
      </p:sp>
      <p:sp>
        <p:nvSpPr>
          <p:cNvPr name="TextBox 8" id="8"/>
          <p:cNvSpPr txBox="true"/>
          <p:nvPr/>
        </p:nvSpPr>
        <p:spPr>
          <a:xfrm rot="0">
            <a:off x="656866" y="5777388"/>
            <a:ext cx="14260346" cy="3071622"/>
          </a:xfrm>
          <a:prstGeom prst="rect">
            <a:avLst/>
          </a:prstGeom>
        </p:spPr>
        <p:txBody>
          <a:bodyPr anchor="t" rtlCol="false" tIns="0" lIns="0" bIns="0" rIns="0">
            <a:spAutoFit/>
          </a:bodyPr>
          <a:lstStyle/>
          <a:p>
            <a:pPr algn="l">
              <a:lnSpc>
                <a:spcPts val="3429"/>
              </a:lnSpc>
            </a:pPr>
            <a:r>
              <a:rPr lang="en-US" sz="2700">
                <a:solidFill>
                  <a:srgbClr val="2B2B2B"/>
                </a:solidFill>
                <a:latin typeface="Agrandir"/>
              </a:rPr>
              <a:t>Globalizarea a avut un impact semnificativ asupra economiei românești, influențând pozitiv piața muncii și consumatorii. În 2019, exporturile au susținut peste 1,6 milioane de locuri de muncă, reprezentând 18% din total, cu jumătate din acestea în sectorul serviciilor, unde salariile sunt cu 12% mai mari. Globalizarea a redus prețurile la bunuri și servicii prin taxe mai mici și competiție sporită, crescând bunăstarea consumatorilor. Piața unică a UE a eliminat barierele comerciale, creând 2,8 milioane de locuri de muncă și consolidând UE ca un actor major în comerțul internațional.</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TextBox 3" id="3"/>
          <p:cNvSpPr txBox="true"/>
          <p:nvPr/>
        </p:nvSpPr>
        <p:spPr>
          <a:xfrm rot="0">
            <a:off x="1064419" y="661209"/>
            <a:ext cx="16159162" cy="1664725"/>
          </a:xfrm>
          <a:prstGeom prst="rect">
            <a:avLst/>
          </a:prstGeom>
        </p:spPr>
        <p:txBody>
          <a:bodyPr anchor="t" rtlCol="false" tIns="0" lIns="0" bIns="0" rIns="0">
            <a:spAutoFit/>
          </a:bodyPr>
          <a:lstStyle/>
          <a:p>
            <a:pPr algn="ctr">
              <a:lnSpc>
                <a:spcPts val="5922"/>
              </a:lnSpc>
            </a:pPr>
            <a:r>
              <a:rPr lang="en-US" sz="5483">
                <a:solidFill>
                  <a:srgbClr val="3A3937"/>
                </a:solidFill>
                <a:latin typeface="Agrandir Bold"/>
              </a:rPr>
              <a:t>Sectoarele care au suferit cele mai mari schimbări din urma globalizării în România</a:t>
            </a:r>
          </a:p>
        </p:txBody>
      </p:sp>
      <p:grpSp>
        <p:nvGrpSpPr>
          <p:cNvPr name="Group 4" id="4"/>
          <p:cNvGrpSpPr/>
          <p:nvPr/>
        </p:nvGrpSpPr>
        <p:grpSpPr>
          <a:xfrm rot="0">
            <a:off x="1100138" y="2716984"/>
            <a:ext cx="7843306" cy="6916859"/>
            <a:chOff x="0" y="0"/>
            <a:chExt cx="2241669" cy="1976884"/>
          </a:xfrm>
        </p:grpSpPr>
        <p:sp>
          <p:nvSpPr>
            <p:cNvPr name="Freeform 5" id="5"/>
            <p:cNvSpPr/>
            <p:nvPr/>
          </p:nvSpPr>
          <p:spPr>
            <a:xfrm flipH="false" flipV="false" rot="0">
              <a:off x="0" y="0"/>
              <a:ext cx="2241669" cy="1976884"/>
            </a:xfrm>
            <a:custGeom>
              <a:avLst/>
              <a:gdLst/>
              <a:ahLst/>
              <a:cxnLst/>
              <a:rect r="r" b="b" t="t" l="l"/>
              <a:pathLst>
                <a:path h="1976884" w="2241669">
                  <a:moveTo>
                    <a:pt x="23690" y="0"/>
                  </a:moveTo>
                  <a:lnTo>
                    <a:pt x="2217979" y="0"/>
                  </a:lnTo>
                  <a:cubicBezTo>
                    <a:pt x="2224262" y="0"/>
                    <a:pt x="2230287" y="2496"/>
                    <a:pt x="2234730" y="6939"/>
                  </a:cubicBezTo>
                  <a:cubicBezTo>
                    <a:pt x="2239173" y="11381"/>
                    <a:pt x="2241669" y="17407"/>
                    <a:pt x="2241669" y="23690"/>
                  </a:cubicBezTo>
                  <a:lnTo>
                    <a:pt x="2241669" y="1953194"/>
                  </a:lnTo>
                  <a:cubicBezTo>
                    <a:pt x="2241669" y="1959477"/>
                    <a:pt x="2239173" y="1965503"/>
                    <a:pt x="2234730" y="1969945"/>
                  </a:cubicBezTo>
                  <a:cubicBezTo>
                    <a:pt x="2230287" y="1974388"/>
                    <a:pt x="2224262" y="1976884"/>
                    <a:pt x="2217979" y="1976884"/>
                  </a:cubicBezTo>
                  <a:lnTo>
                    <a:pt x="23690" y="1976884"/>
                  </a:lnTo>
                  <a:cubicBezTo>
                    <a:pt x="17407" y="1976884"/>
                    <a:pt x="11381" y="1974388"/>
                    <a:pt x="6939" y="1969945"/>
                  </a:cubicBezTo>
                  <a:cubicBezTo>
                    <a:pt x="2496" y="1965503"/>
                    <a:pt x="0" y="1959477"/>
                    <a:pt x="0" y="1953194"/>
                  </a:cubicBezTo>
                  <a:lnTo>
                    <a:pt x="0" y="23690"/>
                  </a:lnTo>
                  <a:cubicBezTo>
                    <a:pt x="0" y="17407"/>
                    <a:pt x="2496" y="11381"/>
                    <a:pt x="6939" y="6939"/>
                  </a:cubicBezTo>
                  <a:cubicBezTo>
                    <a:pt x="11381" y="2496"/>
                    <a:pt x="17407" y="0"/>
                    <a:pt x="23690" y="0"/>
                  </a:cubicBezTo>
                  <a:close/>
                </a:path>
              </a:pathLst>
            </a:custGeom>
            <a:solidFill>
              <a:srgbClr val="F7F8F3"/>
            </a:solidFill>
            <a:ln w="19050" cap="rnd">
              <a:solidFill>
                <a:srgbClr val="3A3937"/>
              </a:solidFill>
              <a:prstDash val="solid"/>
              <a:round/>
            </a:ln>
          </p:spPr>
        </p:sp>
        <p:sp>
          <p:nvSpPr>
            <p:cNvPr name="TextBox 6" id="6"/>
            <p:cNvSpPr txBox="true"/>
            <p:nvPr/>
          </p:nvSpPr>
          <p:spPr>
            <a:xfrm>
              <a:off x="0" y="-76200"/>
              <a:ext cx="2241669" cy="2053084"/>
            </a:xfrm>
            <a:prstGeom prst="rect">
              <a:avLst/>
            </a:prstGeom>
          </p:spPr>
          <p:txBody>
            <a:bodyPr anchor="ctr" rtlCol="false" tIns="50800" lIns="50800" bIns="50800" rIns="50800"/>
            <a:lstStyle/>
            <a:p>
              <a:pPr algn="ctr">
                <a:lnSpc>
                  <a:spcPts val="2879"/>
                </a:lnSpc>
              </a:pPr>
            </a:p>
          </p:txBody>
        </p:sp>
      </p:grpSp>
      <p:grpSp>
        <p:nvGrpSpPr>
          <p:cNvPr name="Group 7" id="7"/>
          <p:cNvGrpSpPr/>
          <p:nvPr/>
        </p:nvGrpSpPr>
        <p:grpSpPr>
          <a:xfrm rot="0">
            <a:off x="9267596" y="2716984"/>
            <a:ext cx="7920266" cy="6916859"/>
            <a:chOff x="0" y="0"/>
            <a:chExt cx="2263664" cy="1976884"/>
          </a:xfrm>
        </p:grpSpPr>
        <p:sp>
          <p:nvSpPr>
            <p:cNvPr name="Freeform 8" id="8"/>
            <p:cNvSpPr/>
            <p:nvPr/>
          </p:nvSpPr>
          <p:spPr>
            <a:xfrm flipH="false" flipV="false" rot="0">
              <a:off x="0" y="0"/>
              <a:ext cx="2263664" cy="1976884"/>
            </a:xfrm>
            <a:custGeom>
              <a:avLst/>
              <a:gdLst/>
              <a:ahLst/>
              <a:cxnLst/>
              <a:rect r="r" b="b" t="t" l="l"/>
              <a:pathLst>
                <a:path h="1976884" w="2263664">
                  <a:moveTo>
                    <a:pt x="23460" y="0"/>
                  </a:moveTo>
                  <a:lnTo>
                    <a:pt x="2240205" y="0"/>
                  </a:lnTo>
                  <a:cubicBezTo>
                    <a:pt x="2246427" y="0"/>
                    <a:pt x="2252394" y="2472"/>
                    <a:pt x="2256793" y="6871"/>
                  </a:cubicBezTo>
                  <a:cubicBezTo>
                    <a:pt x="2261193" y="11271"/>
                    <a:pt x="2263664" y="17238"/>
                    <a:pt x="2263664" y="23460"/>
                  </a:cubicBezTo>
                  <a:lnTo>
                    <a:pt x="2263664" y="1953424"/>
                  </a:lnTo>
                  <a:cubicBezTo>
                    <a:pt x="2263664" y="1959646"/>
                    <a:pt x="2261193" y="1965613"/>
                    <a:pt x="2256793" y="1970013"/>
                  </a:cubicBezTo>
                  <a:cubicBezTo>
                    <a:pt x="2252394" y="1974412"/>
                    <a:pt x="2246427" y="1976884"/>
                    <a:pt x="2240205" y="1976884"/>
                  </a:cubicBezTo>
                  <a:lnTo>
                    <a:pt x="23460" y="1976884"/>
                  </a:lnTo>
                  <a:cubicBezTo>
                    <a:pt x="17238" y="1976884"/>
                    <a:pt x="11271" y="1974412"/>
                    <a:pt x="6871" y="1970013"/>
                  </a:cubicBezTo>
                  <a:cubicBezTo>
                    <a:pt x="2472" y="1965613"/>
                    <a:pt x="0" y="1959646"/>
                    <a:pt x="0" y="1953424"/>
                  </a:cubicBezTo>
                  <a:lnTo>
                    <a:pt x="0" y="23460"/>
                  </a:lnTo>
                  <a:cubicBezTo>
                    <a:pt x="0" y="17238"/>
                    <a:pt x="2472" y="11271"/>
                    <a:pt x="6871" y="6871"/>
                  </a:cubicBezTo>
                  <a:cubicBezTo>
                    <a:pt x="11271" y="2472"/>
                    <a:pt x="17238" y="0"/>
                    <a:pt x="23460" y="0"/>
                  </a:cubicBezTo>
                  <a:close/>
                </a:path>
              </a:pathLst>
            </a:custGeom>
            <a:solidFill>
              <a:srgbClr val="F7F8F3"/>
            </a:solidFill>
            <a:ln w="19050" cap="rnd">
              <a:solidFill>
                <a:srgbClr val="3A3937"/>
              </a:solidFill>
              <a:prstDash val="solid"/>
              <a:round/>
            </a:ln>
          </p:spPr>
        </p:sp>
        <p:sp>
          <p:nvSpPr>
            <p:cNvPr name="TextBox 9" id="9"/>
            <p:cNvSpPr txBox="true"/>
            <p:nvPr/>
          </p:nvSpPr>
          <p:spPr>
            <a:xfrm>
              <a:off x="0" y="-76200"/>
              <a:ext cx="2263664" cy="2053084"/>
            </a:xfrm>
            <a:prstGeom prst="rect">
              <a:avLst/>
            </a:prstGeom>
          </p:spPr>
          <p:txBody>
            <a:bodyPr anchor="ctr" rtlCol="false" tIns="50800" lIns="50800" bIns="50800" rIns="50800"/>
            <a:lstStyle/>
            <a:p>
              <a:pPr algn="ctr">
                <a:lnSpc>
                  <a:spcPts val="2879"/>
                </a:lnSpc>
              </a:pPr>
            </a:p>
          </p:txBody>
        </p:sp>
      </p:grpSp>
      <p:sp>
        <p:nvSpPr>
          <p:cNvPr name="TextBox 10" id="10"/>
          <p:cNvSpPr txBox="true"/>
          <p:nvPr/>
        </p:nvSpPr>
        <p:spPr>
          <a:xfrm rot="0">
            <a:off x="1473303" y="3130810"/>
            <a:ext cx="7096975" cy="634239"/>
          </a:xfrm>
          <a:prstGeom prst="rect">
            <a:avLst/>
          </a:prstGeom>
        </p:spPr>
        <p:txBody>
          <a:bodyPr anchor="t" rtlCol="false" tIns="0" lIns="0" bIns="0" rIns="0">
            <a:spAutoFit/>
          </a:bodyPr>
          <a:lstStyle/>
          <a:p>
            <a:pPr algn="ctr" marL="0" indent="0" lvl="0">
              <a:lnSpc>
                <a:spcPts val="4066"/>
              </a:lnSpc>
              <a:spcBef>
                <a:spcPct val="0"/>
              </a:spcBef>
            </a:pPr>
            <a:r>
              <a:rPr lang="en-US" sz="3800">
                <a:solidFill>
                  <a:srgbClr val="2B2B2B"/>
                </a:solidFill>
                <a:latin typeface="Agrandir"/>
              </a:rPr>
              <a:t>Industria Auto</a:t>
            </a:r>
          </a:p>
        </p:txBody>
      </p:sp>
      <p:sp>
        <p:nvSpPr>
          <p:cNvPr name="TextBox 11" id="11"/>
          <p:cNvSpPr txBox="true"/>
          <p:nvPr/>
        </p:nvSpPr>
        <p:spPr>
          <a:xfrm rot="0">
            <a:off x="9935650" y="4089103"/>
            <a:ext cx="6840567" cy="5368147"/>
          </a:xfrm>
          <a:prstGeom prst="rect">
            <a:avLst/>
          </a:prstGeom>
        </p:spPr>
        <p:txBody>
          <a:bodyPr anchor="t" rtlCol="false" tIns="0" lIns="0" bIns="0" rIns="0">
            <a:spAutoFit/>
          </a:bodyPr>
          <a:lstStyle/>
          <a:p>
            <a:pPr algn="ctr" marL="0" indent="0" lvl="0">
              <a:lnSpc>
                <a:spcPts val="3272"/>
              </a:lnSpc>
              <a:spcBef>
                <a:spcPct val="0"/>
              </a:spcBef>
            </a:pPr>
            <a:r>
              <a:rPr lang="en-US" sz="2152">
                <a:solidFill>
                  <a:srgbClr val="2B2B2B"/>
                </a:solidFill>
                <a:latin typeface="Agrandir"/>
              </a:rPr>
              <a:t>Globalizarea a transformat sectorul IT, facilitând accesul la talente internaționale și intensificând competiția, ceea ce a stimulat inovația și agilitatea companiilor. Bitdefender și UiPath sunt exemple notabile de succes datorită globalizării. Bitdefender, fondată în 2001, și-a extins afacerea în peste 150 de țări, devenind un lider global în securitatea cibernetică. UiPath, înființată în 2005, a deschis birouri la nivel global și a atras investiții masive, ajungând să fie evaluată la peste 35 de miliarde de dolari în 2021. Globalizarea le-a permis ambelor companii să se extindă și să prospere pe piețele internaționale.</a:t>
            </a:r>
          </a:p>
        </p:txBody>
      </p:sp>
      <p:sp>
        <p:nvSpPr>
          <p:cNvPr name="TextBox 12" id="12"/>
          <p:cNvSpPr txBox="true"/>
          <p:nvPr/>
        </p:nvSpPr>
        <p:spPr>
          <a:xfrm rot="0">
            <a:off x="9679242" y="3164541"/>
            <a:ext cx="7096975" cy="1048386"/>
          </a:xfrm>
          <a:prstGeom prst="rect">
            <a:avLst/>
          </a:prstGeom>
        </p:spPr>
        <p:txBody>
          <a:bodyPr anchor="t" rtlCol="false" tIns="0" lIns="0" bIns="0" rIns="0">
            <a:spAutoFit/>
          </a:bodyPr>
          <a:lstStyle/>
          <a:p>
            <a:pPr algn="ctr" marL="0" indent="0" lvl="0">
              <a:lnSpc>
                <a:spcPts val="3745"/>
              </a:lnSpc>
              <a:spcBef>
                <a:spcPct val="0"/>
              </a:spcBef>
            </a:pPr>
            <a:r>
              <a:rPr lang="en-US" sz="3500">
                <a:solidFill>
                  <a:srgbClr val="2B2B2B"/>
                </a:solidFill>
                <a:latin typeface="Agrandir"/>
              </a:rPr>
              <a:t>Sectorul IT și Securitatea Cibernetică</a:t>
            </a:r>
          </a:p>
        </p:txBody>
      </p:sp>
      <p:sp>
        <p:nvSpPr>
          <p:cNvPr name="TextBox 13" id="13"/>
          <p:cNvSpPr txBox="true"/>
          <p:nvPr/>
        </p:nvSpPr>
        <p:spPr>
          <a:xfrm rot="0">
            <a:off x="1311856" y="3813457"/>
            <a:ext cx="7631588" cy="5444843"/>
          </a:xfrm>
          <a:prstGeom prst="rect">
            <a:avLst/>
          </a:prstGeom>
        </p:spPr>
        <p:txBody>
          <a:bodyPr anchor="t" rtlCol="false" tIns="0" lIns="0" bIns="0" rIns="0">
            <a:spAutoFit/>
          </a:bodyPr>
          <a:lstStyle/>
          <a:p>
            <a:pPr algn="ctr">
              <a:lnSpc>
                <a:spcPts val="2881"/>
              </a:lnSpc>
            </a:pPr>
            <a:r>
              <a:rPr lang="en-US" sz="1895">
                <a:solidFill>
                  <a:srgbClr val="2B2B2B"/>
                </a:solidFill>
                <a:latin typeface="Agrandir"/>
              </a:rPr>
              <a:t>Globalizarea a adus atât oportunități, prin extinderea pe piețele internaționale și creșterea exporturilor, cât și provocări, prin intensificarea concurenței și posibilitatea transferului unor activități către alte țări, ceea ce poate afecta locurile de muncă locale, în special în sectorul auto.</a:t>
            </a:r>
          </a:p>
          <a:p>
            <a:pPr algn="ctr" marL="0" indent="0" lvl="0">
              <a:lnSpc>
                <a:spcPts val="2881"/>
              </a:lnSpc>
              <a:spcBef>
                <a:spcPct val="0"/>
              </a:spcBef>
            </a:pPr>
            <a:r>
              <a:rPr lang="en-US" sz="1895">
                <a:solidFill>
                  <a:srgbClr val="2B2B2B"/>
                </a:solidFill>
                <a:latin typeface="Agrandir"/>
              </a:rPr>
              <a:t>Globalizarea a adus oportunități și provocări pentru Dacia, determinând adaptarea la piețele internaționale și intensificarea concurenței. Preluarea de către Renault în 1999 a modernizat producția și a lansat modele de succes precum Logan și Duster. Dacia s-a extins în peste 40 de țări, devenind un important exportator românesc. Cu toate acestea, globalizarea a impus standardizare și presiuni pentru a rămâne competitivă, afectând identitatea locală a mărcii. Beneficiind de tehnologii avansate și resurse globale, Dacia trebuie să gestioneze atent aceste provocări pentru a maximiza avantajele globalizării.</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TextBox 3" id="3"/>
          <p:cNvSpPr txBox="true"/>
          <p:nvPr/>
        </p:nvSpPr>
        <p:spPr>
          <a:xfrm rot="0">
            <a:off x="1064419" y="661209"/>
            <a:ext cx="16159162" cy="1664725"/>
          </a:xfrm>
          <a:prstGeom prst="rect">
            <a:avLst/>
          </a:prstGeom>
        </p:spPr>
        <p:txBody>
          <a:bodyPr anchor="t" rtlCol="false" tIns="0" lIns="0" bIns="0" rIns="0">
            <a:spAutoFit/>
          </a:bodyPr>
          <a:lstStyle/>
          <a:p>
            <a:pPr algn="ctr">
              <a:lnSpc>
                <a:spcPts val="5922"/>
              </a:lnSpc>
            </a:pPr>
            <a:r>
              <a:rPr lang="en-US" sz="5483">
                <a:solidFill>
                  <a:srgbClr val="3A3937"/>
                </a:solidFill>
                <a:latin typeface="Agrandir Bold"/>
              </a:rPr>
              <a:t>Sectoarele care au suferit cele mai mari schimbări din urma globalizării în România</a:t>
            </a:r>
          </a:p>
        </p:txBody>
      </p:sp>
      <p:grpSp>
        <p:nvGrpSpPr>
          <p:cNvPr name="Group 4" id="4"/>
          <p:cNvGrpSpPr/>
          <p:nvPr/>
        </p:nvGrpSpPr>
        <p:grpSpPr>
          <a:xfrm rot="0">
            <a:off x="1100138" y="2716984"/>
            <a:ext cx="7920266" cy="6916859"/>
            <a:chOff x="0" y="0"/>
            <a:chExt cx="2263664" cy="1976884"/>
          </a:xfrm>
        </p:grpSpPr>
        <p:sp>
          <p:nvSpPr>
            <p:cNvPr name="Freeform 5" id="5"/>
            <p:cNvSpPr/>
            <p:nvPr/>
          </p:nvSpPr>
          <p:spPr>
            <a:xfrm flipH="false" flipV="false" rot="0">
              <a:off x="0" y="0"/>
              <a:ext cx="2263664" cy="1976884"/>
            </a:xfrm>
            <a:custGeom>
              <a:avLst/>
              <a:gdLst/>
              <a:ahLst/>
              <a:cxnLst/>
              <a:rect r="r" b="b" t="t" l="l"/>
              <a:pathLst>
                <a:path h="1976884" w="2263664">
                  <a:moveTo>
                    <a:pt x="23460" y="0"/>
                  </a:moveTo>
                  <a:lnTo>
                    <a:pt x="2240205" y="0"/>
                  </a:lnTo>
                  <a:cubicBezTo>
                    <a:pt x="2246427" y="0"/>
                    <a:pt x="2252394" y="2472"/>
                    <a:pt x="2256793" y="6871"/>
                  </a:cubicBezTo>
                  <a:cubicBezTo>
                    <a:pt x="2261193" y="11271"/>
                    <a:pt x="2263664" y="17238"/>
                    <a:pt x="2263664" y="23460"/>
                  </a:cubicBezTo>
                  <a:lnTo>
                    <a:pt x="2263664" y="1953424"/>
                  </a:lnTo>
                  <a:cubicBezTo>
                    <a:pt x="2263664" y="1959646"/>
                    <a:pt x="2261193" y="1965613"/>
                    <a:pt x="2256793" y="1970013"/>
                  </a:cubicBezTo>
                  <a:cubicBezTo>
                    <a:pt x="2252394" y="1974412"/>
                    <a:pt x="2246427" y="1976884"/>
                    <a:pt x="2240205" y="1976884"/>
                  </a:cubicBezTo>
                  <a:lnTo>
                    <a:pt x="23460" y="1976884"/>
                  </a:lnTo>
                  <a:cubicBezTo>
                    <a:pt x="17238" y="1976884"/>
                    <a:pt x="11271" y="1974412"/>
                    <a:pt x="6871" y="1970013"/>
                  </a:cubicBezTo>
                  <a:cubicBezTo>
                    <a:pt x="2472" y="1965613"/>
                    <a:pt x="0" y="1959646"/>
                    <a:pt x="0" y="1953424"/>
                  </a:cubicBezTo>
                  <a:lnTo>
                    <a:pt x="0" y="23460"/>
                  </a:lnTo>
                  <a:cubicBezTo>
                    <a:pt x="0" y="17238"/>
                    <a:pt x="2472" y="11271"/>
                    <a:pt x="6871" y="6871"/>
                  </a:cubicBezTo>
                  <a:cubicBezTo>
                    <a:pt x="11271" y="2472"/>
                    <a:pt x="17238" y="0"/>
                    <a:pt x="23460" y="0"/>
                  </a:cubicBezTo>
                  <a:close/>
                </a:path>
              </a:pathLst>
            </a:custGeom>
            <a:solidFill>
              <a:srgbClr val="F7F8F3"/>
            </a:solidFill>
            <a:ln w="19050" cap="rnd">
              <a:solidFill>
                <a:srgbClr val="3A3937"/>
              </a:solidFill>
              <a:prstDash val="solid"/>
              <a:round/>
            </a:ln>
          </p:spPr>
        </p:sp>
        <p:sp>
          <p:nvSpPr>
            <p:cNvPr name="TextBox 6" id="6"/>
            <p:cNvSpPr txBox="true"/>
            <p:nvPr/>
          </p:nvSpPr>
          <p:spPr>
            <a:xfrm>
              <a:off x="0" y="-76200"/>
              <a:ext cx="2263664" cy="2053084"/>
            </a:xfrm>
            <a:prstGeom prst="rect">
              <a:avLst/>
            </a:prstGeom>
          </p:spPr>
          <p:txBody>
            <a:bodyPr anchor="ctr" rtlCol="false" tIns="50800" lIns="50800" bIns="50800" rIns="50800"/>
            <a:lstStyle/>
            <a:p>
              <a:pPr algn="ctr">
                <a:lnSpc>
                  <a:spcPts val="2879"/>
                </a:lnSpc>
              </a:pPr>
            </a:p>
          </p:txBody>
        </p:sp>
      </p:grpSp>
      <p:grpSp>
        <p:nvGrpSpPr>
          <p:cNvPr name="Group 7" id="7"/>
          <p:cNvGrpSpPr/>
          <p:nvPr/>
        </p:nvGrpSpPr>
        <p:grpSpPr>
          <a:xfrm rot="0">
            <a:off x="9267596" y="2716984"/>
            <a:ext cx="7920266" cy="6916859"/>
            <a:chOff x="0" y="0"/>
            <a:chExt cx="2263664" cy="1976884"/>
          </a:xfrm>
        </p:grpSpPr>
        <p:sp>
          <p:nvSpPr>
            <p:cNvPr name="Freeform 8" id="8"/>
            <p:cNvSpPr/>
            <p:nvPr/>
          </p:nvSpPr>
          <p:spPr>
            <a:xfrm flipH="false" flipV="false" rot="0">
              <a:off x="0" y="0"/>
              <a:ext cx="2263664" cy="1976884"/>
            </a:xfrm>
            <a:custGeom>
              <a:avLst/>
              <a:gdLst/>
              <a:ahLst/>
              <a:cxnLst/>
              <a:rect r="r" b="b" t="t" l="l"/>
              <a:pathLst>
                <a:path h="1976884" w="2263664">
                  <a:moveTo>
                    <a:pt x="23460" y="0"/>
                  </a:moveTo>
                  <a:lnTo>
                    <a:pt x="2240205" y="0"/>
                  </a:lnTo>
                  <a:cubicBezTo>
                    <a:pt x="2246427" y="0"/>
                    <a:pt x="2252394" y="2472"/>
                    <a:pt x="2256793" y="6871"/>
                  </a:cubicBezTo>
                  <a:cubicBezTo>
                    <a:pt x="2261193" y="11271"/>
                    <a:pt x="2263664" y="17238"/>
                    <a:pt x="2263664" y="23460"/>
                  </a:cubicBezTo>
                  <a:lnTo>
                    <a:pt x="2263664" y="1953424"/>
                  </a:lnTo>
                  <a:cubicBezTo>
                    <a:pt x="2263664" y="1959646"/>
                    <a:pt x="2261193" y="1965613"/>
                    <a:pt x="2256793" y="1970013"/>
                  </a:cubicBezTo>
                  <a:cubicBezTo>
                    <a:pt x="2252394" y="1974412"/>
                    <a:pt x="2246427" y="1976884"/>
                    <a:pt x="2240205" y="1976884"/>
                  </a:cubicBezTo>
                  <a:lnTo>
                    <a:pt x="23460" y="1976884"/>
                  </a:lnTo>
                  <a:cubicBezTo>
                    <a:pt x="17238" y="1976884"/>
                    <a:pt x="11271" y="1974412"/>
                    <a:pt x="6871" y="1970013"/>
                  </a:cubicBezTo>
                  <a:cubicBezTo>
                    <a:pt x="2472" y="1965613"/>
                    <a:pt x="0" y="1959646"/>
                    <a:pt x="0" y="1953424"/>
                  </a:cubicBezTo>
                  <a:lnTo>
                    <a:pt x="0" y="23460"/>
                  </a:lnTo>
                  <a:cubicBezTo>
                    <a:pt x="0" y="17238"/>
                    <a:pt x="2472" y="11271"/>
                    <a:pt x="6871" y="6871"/>
                  </a:cubicBezTo>
                  <a:cubicBezTo>
                    <a:pt x="11271" y="2472"/>
                    <a:pt x="17238" y="0"/>
                    <a:pt x="23460" y="0"/>
                  </a:cubicBezTo>
                  <a:close/>
                </a:path>
              </a:pathLst>
            </a:custGeom>
            <a:solidFill>
              <a:srgbClr val="F7F8F3"/>
            </a:solidFill>
            <a:ln w="19050" cap="rnd">
              <a:solidFill>
                <a:srgbClr val="3A3937"/>
              </a:solidFill>
              <a:prstDash val="solid"/>
              <a:round/>
            </a:ln>
          </p:spPr>
        </p:sp>
        <p:sp>
          <p:nvSpPr>
            <p:cNvPr name="TextBox 9" id="9"/>
            <p:cNvSpPr txBox="true"/>
            <p:nvPr/>
          </p:nvSpPr>
          <p:spPr>
            <a:xfrm>
              <a:off x="0" y="-76200"/>
              <a:ext cx="2263664" cy="2053084"/>
            </a:xfrm>
            <a:prstGeom prst="rect">
              <a:avLst/>
            </a:prstGeom>
          </p:spPr>
          <p:txBody>
            <a:bodyPr anchor="ctr" rtlCol="false" tIns="50800" lIns="50800" bIns="50800" rIns="50800"/>
            <a:lstStyle/>
            <a:p>
              <a:pPr algn="ctr">
                <a:lnSpc>
                  <a:spcPts val="2879"/>
                </a:lnSpc>
              </a:pPr>
            </a:p>
          </p:txBody>
        </p:sp>
      </p:grpSp>
      <p:sp>
        <p:nvSpPr>
          <p:cNvPr name="TextBox 10" id="10"/>
          <p:cNvSpPr txBox="true"/>
          <p:nvPr/>
        </p:nvSpPr>
        <p:spPr>
          <a:xfrm rot="0">
            <a:off x="1511783" y="3223012"/>
            <a:ext cx="7096975" cy="634239"/>
          </a:xfrm>
          <a:prstGeom prst="rect">
            <a:avLst/>
          </a:prstGeom>
        </p:spPr>
        <p:txBody>
          <a:bodyPr anchor="t" rtlCol="false" tIns="0" lIns="0" bIns="0" rIns="0">
            <a:spAutoFit/>
          </a:bodyPr>
          <a:lstStyle/>
          <a:p>
            <a:pPr algn="ctr" marL="0" indent="0" lvl="0">
              <a:lnSpc>
                <a:spcPts val="4066"/>
              </a:lnSpc>
              <a:spcBef>
                <a:spcPct val="0"/>
              </a:spcBef>
            </a:pPr>
            <a:r>
              <a:rPr lang="en-US" sz="3800">
                <a:solidFill>
                  <a:srgbClr val="2B2B2B"/>
                </a:solidFill>
                <a:latin typeface="Agrandir"/>
              </a:rPr>
              <a:t>Industria Petroliera</a:t>
            </a:r>
          </a:p>
        </p:txBody>
      </p:sp>
      <p:sp>
        <p:nvSpPr>
          <p:cNvPr name="TextBox 11" id="11"/>
          <p:cNvSpPr txBox="true"/>
          <p:nvPr/>
        </p:nvSpPr>
        <p:spPr>
          <a:xfrm rot="0">
            <a:off x="9679242" y="4060528"/>
            <a:ext cx="7096975" cy="5392957"/>
          </a:xfrm>
          <a:prstGeom prst="rect">
            <a:avLst/>
          </a:prstGeom>
        </p:spPr>
        <p:txBody>
          <a:bodyPr anchor="t" rtlCol="false" tIns="0" lIns="0" bIns="0" rIns="0">
            <a:spAutoFit/>
          </a:bodyPr>
          <a:lstStyle/>
          <a:p>
            <a:pPr algn="ctr" marL="0" indent="0" lvl="0">
              <a:lnSpc>
                <a:spcPts val="3851"/>
              </a:lnSpc>
              <a:spcBef>
                <a:spcPct val="0"/>
              </a:spcBef>
            </a:pPr>
            <a:r>
              <a:rPr lang="en-US" sz="2533">
                <a:solidFill>
                  <a:srgbClr val="2B2B2B"/>
                </a:solidFill>
                <a:latin typeface="Agrandir"/>
              </a:rPr>
              <a:t>Industrii precum industria textilă, a încălțămintei și a prelucrării metalelor de bază sunt expuse la transferul activităților către alte țări, ceea ce poate duce la pierderea locurilor de muncă necalificate și la schimbări semnificative în structura ocupării forței de muncă. Aceste sectoare au fost puternic afectate de globalizare, fie prin creșterea oportunităților și a concurenței, fie prin schimbările structurale și posibilitatea de relocare a activităților.</a:t>
            </a:r>
          </a:p>
        </p:txBody>
      </p:sp>
      <p:sp>
        <p:nvSpPr>
          <p:cNvPr name="TextBox 12" id="12"/>
          <p:cNvSpPr txBox="true"/>
          <p:nvPr/>
        </p:nvSpPr>
        <p:spPr>
          <a:xfrm rot="0">
            <a:off x="9679242" y="3223012"/>
            <a:ext cx="7096975" cy="581661"/>
          </a:xfrm>
          <a:prstGeom prst="rect">
            <a:avLst/>
          </a:prstGeom>
        </p:spPr>
        <p:txBody>
          <a:bodyPr anchor="t" rtlCol="false" tIns="0" lIns="0" bIns="0" rIns="0">
            <a:spAutoFit/>
          </a:bodyPr>
          <a:lstStyle/>
          <a:p>
            <a:pPr algn="ctr" marL="0" indent="0" lvl="0">
              <a:lnSpc>
                <a:spcPts val="3745"/>
              </a:lnSpc>
              <a:spcBef>
                <a:spcPct val="0"/>
              </a:spcBef>
            </a:pPr>
            <a:r>
              <a:rPr lang="en-US" sz="3500">
                <a:solidFill>
                  <a:srgbClr val="2B2B2B"/>
                </a:solidFill>
                <a:latin typeface="Agrandir"/>
              </a:rPr>
              <a:t>Sectoarele vulnerabile</a:t>
            </a:r>
          </a:p>
        </p:txBody>
      </p:sp>
      <p:sp>
        <p:nvSpPr>
          <p:cNvPr name="TextBox 13" id="13"/>
          <p:cNvSpPr txBox="true"/>
          <p:nvPr/>
        </p:nvSpPr>
        <p:spPr>
          <a:xfrm rot="0">
            <a:off x="1511783" y="4089103"/>
            <a:ext cx="6884628" cy="5639181"/>
          </a:xfrm>
          <a:prstGeom prst="rect">
            <a:avLst/>
          </a:prstGeom>
        </p:spPr>
        <p:txBody>
          <a:bodyPr anchor="t" rtlCol="false" tIns="0" lIns="0" bIns="0" rIns="0">
            <a:spAutoFit/>
          </a:bodyPr>
          <a:lstStyle/>
          <a:p>
            <a:pPr algn="ctr">
              <a:lnSpc>
                <a:spcPts val="3192"/>
              </a:lnSpc>
            </a:pPr>
            <a:r>
              <a:rPr lang="en-US" sz="2100">
                <a:solidFill>
                  <a:srgbClr val="2B2B2B"/>
                </a:solidFill>
                <a:latin typeface="Agrandir"/>
              </a:rPr>
              <a:t>Globalizarea a transformat industria petrolieră, crescând competiția și accesul la resurse. Rompetrol, una dintre principalele companii petroliere românești, a profitat de globalizare pentru a-și extinde operațiunile în Europa de Est și Asia Centrală. Compania a accesat noi piețe și a format parteneriate strategice internaționale, beneficiind de resurse și tehnologii globale. Cu toate acestea, globalizarea a adus și provocări, inclusiv competiția intensificată și necesitatea de a se adapta la reglementările și standardele internaționale. Pentru a rămâne competitivă, Rompetrol și-a ajustat strategiile și a optimizat operațiunile.</a:t>
            </a:r>
          </a:p>
          <a:p>
            <a:pPr algn="ctr" marL="0" indent="0" lvl="0">
              <a:lnSpc>
                <a:spcPts val="3192"/>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1848245">
            <a:off x="12931264" y="7677774"/>
            <a:ext cx="8266318" cy="4652176"/>
          </a:xfrm>
          <a:custGeom>
            <a:avLst/>
            <a:gdLst/>
            <a:ahLst/>
            <a:cxnLst/>
            <a:rect r="r" b="b" t="t" l="l"/>
            <a:pathLst>
              <a:path h="4652176" w="8266318">
                <a:moveTo>
                  <a:pt x="0" y="0"/>
                </a:moveTo>
                <a:lnTo>
                  <a:pt x="8266318" y="0"/>
                </a:lnTo>
                <a:lnTo>
                  <a:pt x="8266318" y="4652176"/>
                </a:lnTo>
                <a:lnTo>
                  <a:pt x="0" y="46521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1848245">
            <a:off x="-2912166" y="-1577948"/>
            <a:ext cx="8266318" cy="4652176"/>
          </a:xfrm>
          <a:custGeom>
            <a:avLst/>
            <a:gdLst/>
            <a:ahLst/>
            <a:cxnLst/>
            <a:rect r="r" b="b" t="t" l="l"/>
            <a:pathLst>
              <a:path h="4652176" w="8266318">
                <a:moveTo>
                  <a:pt x="0" y="4652176"/>
                </a:moveTo>
                <a:lnTo>
                  <a:pt x="8266318" y="4652176"/>
                </a:lnTo>
                <a:lnTo>
                  <a:pt x="8266318" y="0"/>
                </a:lnTo>
                <a:lnTo>
                  <a:pt x="0" y="0"/>
                </a:lnTo>
                <a:lnTo>
                  <a:pt x="0" y="4652176"/>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835462" y="3233538"/>
            <a:ext cx="12451490" cy="6024762"/>
            <a:chOff x="0" y="0"/>
            <a:chExt cx="3279405" cy="1586769"/>
          </a:xfrm>
        </p:grpSpPr>
        <p:sp>
          <p:nvSpPr>
            <p:cNvPr name="Freeform 6" id="6"/>
            <p:cNvSpPr/>
            <p:nvPr/>
          </p:nvSpPr>
          <p:spPr>
            <a:xfrm flipH="false" flipV="false" rot="0">
              <a:off x="0" y="0"/>
              <a:ext cx="3279405" cy="1586769"/>
            </a:xfrm>
            <a:custGeom>
              <a:avLst/>
              <a:gdLst/>
              <a:ahLst/>
              <a:cxnLst/>
              <a:rect r="r" b="b" t="t" l="l"/>
              <a:pathLst>
                <a:path h="1586769" w="3279405">
                  <a:moveTo>
                    <a:pt x="9326" y="0"/>
                  </a:moveTo>
                  <a:lnTo>
                    <a:pt x="3270078" y="0"/>
                  </a:lnTo>
                  <a:cubicBezTo>
                    <a:pt x="3272552" y="0"/>
                    <a:pt x="3274924" y="983"/>
                    <a:pt x="3276673" y="2732"/>
                  </a:cubicBezTo>
                  <a:cubicBezTo>
                    <a:pt x="3278422" y="4481"/>
                    <a:pt x="3279405" y="6853"/>
                    <a:pt x="3279405" y="9326"/>
                  </a:cubicBezTo>
                  <a:lnTo>
                    <a:pt x="3279405" y="1577442"/>
                  </a:lnTo>
                  <a:cubicBezTo>
                    <a:pt x="3279405" y="1579916"/>
                    <a:pt x="3278422" y="1582288"/>
                    <a:pt x="3276673" y="1584037"/>
                  </a:cubicBezTo>
                  <a:cubicBezTo>
                    <a:pt x="3274924" y="1585786"/>
                    <a:pt x="3272552" y="1586769"/>
                    <a:pt x="3270078" y="1586769"/>
                  </a:cubicBezTo>
                  <a:lnTo>
                    <a:pt x="9326" y="1586769"/>
                  </a:lnTo>
                  <a:cubicBezTo>
                    <a:pt x="6853" y="1586769"/>
                    <a:pt x="4481" y="1585786"/>
                    <a:pt x="2732" y="1584037"/>
                  </a:cubicBezTo>
                  <a:cubicBezTo>
                    <a:pt x="983" y="1582288"/>
                    <a:pt x="0" y="1579916"/>
                    <a:pt x="0" y="1577442"/>
                  </a:cubicBezTo>
                  <a:lnTo>
                    <a:pt x="0" y="9326"/>
                  </a:lnTo>
                  <a:cubicBezTo>
                    <a:pt x="0" y="6853"/>
                    <a:pt x="983" y="4481"/>
                    <a:pt x="2732" y="2732"/>
                  </a:cubicBezTo>
                  <a:cubicBezTo>
                    <a:pt x="4481" y="983"/>
                    <a:pt x="6853" y="0"/>
                    <a:pt x="9326" y="0"/>
                  </a:cubicBezTo>
                  <a:close/>
                </a:path>
              </a:pathLst>
            </a:custGeom>
            <a:solidFill>
              <a:srgbClr val="F7F8F3"/>
            </a:solidFill>
            <a:ln cap="sq">
              <a:noFill/>
              <a:prstDash val="solid"/>
              <a:miter/>
            </a:ln>
          </p:spPr>
        </p:sp>
        <p:sp>
          <p:nvSpPr>
            <p:cNvPr name="TextBox 7" id="7"/>
            <p:cNvSpPr txBox="true"/>
            <p:nvPr/>
          </p:nvSpPr>
          <p:spPr>
            <a:xfrm>
              <a:off x="0" y="-38100"/>
              <a:ext cx="3279405" cy="1624869"/>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4248321" y="2074846"/>
            <a:ext cx="9791357" cy="1568267"/>
            <a:chOff x="0" y="0"/>
            <a:chExt cx="2578794" cy="413042"/>
          </a:xfrm>
        </p:grpSpPr>
        <p:sp>
          <p:nvSpPr>
            <p:cNvPr name="Freeform 9" id="9"/>
            <p:cNvSpPr/>
            <p:nvPr/>
          </p:nvSpPr>
          <p:spPr>
            <a:xfrm flipH="false" flipV="false" rot="0">
              <a:off x="0" y="0"/>
              <a:ext cx="2578794" cy="413042"/>
            </a:xfrm>
            <a:custGeom>
              <a:avLst/>
              <a:gdLst/>
              <a:ahLst/>
              <a:cxnLst/>
              <a:rect r="r" b="b" t="t" l="l"/>
              <a:pathLst>
                <a:path h="413042" w="2578794">
                  <a:moveTo>
                    <a:pt x="11860" y="0"/>
                  </a:moveTo>
                  <a:lnTo>
                    <a:pt x="2566933" y="0"/>
                  </a:lnTo>
                  <a:cubicBezTo>
                    <a:pt x="2573484" y="0"/>
                    <a:pt x="2578794" y="5310"/>
                    <a:pt x="2578794" y="11860"/>
                  </a:cubicBezTo>
                  <a:lnTo>
                    <a:pt x="2578794" y="401181"/>
                  </a:lnTo>
                  <a:cubicBezTo>
                    <a:pt x="2578794" y="404327"/>
                    <a:pt x="2577544" y="407343"/>
                    <a:pt x="2575320" y="409568"/>
                  </a:cubicBezTo>
                  <a:cubicBezTo>
                    <a:pt x="2573096" y="411792"/>
                    <a:pt x="2570079" y="413042"/>
                    <a:pt x="2566933" y="413042"/>
                  </a:cubicBezTo>
                  <a:lnTo>
                    <a:pt x="11860" y="413042"/>
                  </a:lnTo>
                  <a:cubicBezTo>
                    <a:pt x="5310" y="413042"/>
                    <a:pt x="0" y="407732"/>
                    <a:pt x="0" y="401181"/>
                  </a:cubicBezTo>
                  <a:lnTo>
                    <a:pt x="0" y="11860"/>
                  </a:lnTo>
                  <a:cubicBezTo>
                    <a:pt x="0" y="8715"/>
                    <a:pt x="1250" y="5698"/>
                    <a:pt x="3474" y="3474"/>
                  </a:cubicBezTo>
                  <a:cubicBezTo>
                    <a:pt x="5698" y="1250"/>
                    <a:pt x="8715" y="0"/>
                    <a:pt x="11860" y="0"/>
                  </a:cubicBezTo>
                  <a:close/>
                </a:path>
              </a:pathLst>
            </a:custGeom>
            <a:solidFill>
              <a:srgbClr val="CAEDAB"/>
            </a:solidFill>
            <a:ln cap="sq">
              <a:noFill/>
              <a:prstDash val="solid"/>
              <a:miter/>
            </a:ln>
          </p:spPr>
        </p:sp>
        <p:sp>
          <p:nvSpPr>
            <p:cNvPr name="TextBox 10" id="10"/>
            <p:cNvSpPr txBox="true"/>
            <p:nvPr/>
          </p:nvSpPr>
          <p:spPr>
            <a:xfrm>
              <a:off x="0" y="-38100"/>
              <a:ext cx="2578794" cy="451142"/>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5080707" y="2268107"/>
            <a:ext cx="8126586" cy="1242708"/>
          </a:xfrm>
          <a:prstGeom prst="rect">
            <a:avLst/>
          </a:prstGeom>
        </p:spPr>
        <p:txBody>
          <a:bodyPr anchor="t" rtlCol="false" tIns="0" lIns="0" bIns="0" rIns="0">
            <a:spAutoFit/>
          </a:bodyPr>
          <a:lstStyle/>
          <a:p>
            <a:pPr algn="ctr">
              <a:lnSpc>
                <a:spcPts val="4300"/>
              </a:lnSpc>
            </a:pPr>
            <a:r>
              <a:rPr lang="en-US" sz="4300">
                <a:solidFill>
                  <a:srgbClr val="355952"/>
                </a:solidFill>
                <a:latin typeface="Agrandir Bold"/>
              </a:rPr>
              <a:t>Impactul Globalizării asupra Pieței Muncii în România</a:t>
            </a:r>
          </a:p>
        </p:txBody>
      </p:sp>
      <p:sp>
        <p:nvSpPr>
          <p:cNvPr name="TextBox 12" id="12"/>
          <p:cNvSpPr txBox="true"/>
          <p:nvPr/>
        </p:nvSpPr>
        <p:spPr>
          <a:xfrm rot="0">
            <a:off x="3165373" y="3692016"/>
            <a:ext cx="11957255" cy="5031606"/>
          </a:xfrm>
          <a:prstGeom prst="rect">
            <a:avLst/>
          </a:prstGeom>
        </p:spPr>
        <p:txBody>
          <a:bodyPr anchor="t" rtlCol="false" tIns="0" lIns="0" bIns="0" rIns="0">
            <a:spAutoFit/>
          </a:bodyPr>
          <a:lstStyle/>
          <a:p>
            <a:pPr algn="ctr">
              <a:lnSpc>
                <a:spcPts val="3062"/>
              </a:lnSpc>
            </a:pPr>
            <a:r>
              <a:rPr lang="en-US" sz="2411">
                <a:solidFill>
                  <a:srgbClr val="355952"/>
                </a:solidFill>
                <a:latin typeface="Agrandir"/>
              </a:rPr>
              <a:t>Restructurarea economică și deschiderea către piețele internaționale au determinat schimbări în structura ocupării forței de muncă, cu o creștere a ponderii sectoarelor orientate spre export și a serviciilor. Totodată, cerințele de competențe s-au modificat, cu o cerere mai mare pentru abilități tehnice și lingvistice. Salariile au crescut în unele sectoare, dar inegalitățile salariale s-au accentuat. Globalizarea a avut un impact semnificativ asupra pieței muncii din România, generând atât oportunități, cât și provocări. numărul de locuri de muncă susținute direct sau indirect de exporturile UE a crescut semnificativ, ajungând de la 21,7 milioane în 2000 la 38 de milioane în 2019. Unul din cinci locuri de muncă din UE depinde de exporturi, iar în România, exporturile către țările din afara UE susțin 1,3 milioane de locuri de muncă. De asemenea, alte 335.000 de locuri de muncă din România depind de exporturile altor state UE către țări terțe, reprezentând în total 18% din locurile de muncă din țară.</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5A867E"/>
        </a:solidFill>
      </p:bgPr>
    </p:bg>
    <p:spTree>
      <p:nvGrpSpPr>
        <p:cNvPr id="1" name=""/>
        <p:cNvGrpSpPr/>
        <p:nvPr/>
      </p:nvGrpSpPr>
      <p:grpSpPr>
        <a:xfrm>
          <a:off x="0" y="0"/>
          <a:ext cx="0" cy="0"/>
          <a:chOff x="0" y="0"/>
          <a:chExt cx="0" cy="0"/>
        </a:xfrm>
      </p:grpSpPr>
      <p:grpSp>
        <p:nvGrpSpPr>
          <p:cNvPr name="Group 2" id="2"/>
          <p:cNvGrpSpPr/>
          <p:nvPr/>
        </p:nvGrpSpPr>
        <p:grpSpPr>
          <a:xfrm rot="0">
            <a:off x="1028700" y="565512"/>
            <a:ext cx="16230600" cy="11088150"/>
            <a:chOff x="0" y="0"/>
            <a:chExt cx="6221534" cy="4250323"/>
          </a:xfrm>
        </p:grpSpPr>
        <p:sp>
          <p:nvSpPr>
            <p:cNvPr name="Freeform 3" id="3"/>
            <p:cNvSpPr/>
            <p:nvPr/>
          </p:nvSpPr>
          <p:spPr>
            <a:xfrm flipH="false" flipV="false" rot="0">
              <a:off x="0" y="0"/>
              <a:ext cx="6226614" cy="4250196"/>
            </a:xfrm>
            <a:custGeom>
              <a:avLst/>
              <a:gdLst/>
              <a:ahLst/>
              <a:cxnLst/>
              <a:rect r="r" b="b" t="t" l="l"/>
              <a:pathLst>
                <a:path h="4250196" w="6226614">
                  <a:moveTo>
                    <a:pt x="6208199" y="3683269"/>
                  </a:moveTo>
                  <a:lnTo>
                    <a:pt x="6220390" y="3834779"/>
                  </a:lnTo>
                  <a:lnTo>
                    <a:pt x="6109901" y="3825001"/>
                  </a:lnTo>
                  <a:lnTo>
                    <a:pt x="6009951" y="3834779"/>
                  </a:lnTo>
                  <a:lnTo>
                    <a:pt x="5929307" y="3825001"/>
                  </a:lnTo>
                  <a:lnTo>
                    <a:pt x="5824277" y="3834779"/>
                  </a:lnTo>
                  <a:lnTo>
                    <a:pt x="449961" y="3834779"/>
                  </a:lnTo>
                  <a:lnTo>
                    <a:pt x="326263" y="3854338"/>
                  </a:lnTo>
                  <a:lnTo>
                    <a:pt x="219202" y="3844558"/>
                  </a:lnTo>
                  <a:lnTo>
                    <a:pt x="151003" y="3834779"/>
                  </a:lnTo>
                  <a:lnTo>
                    <a:pt x="6858" y="3834779"/>
                  </a:lnTo>
                  <a:lnTo>
                    <a:pt x="6858" y="3705494"/>
                  </a:lnTo>
                  <a:cubicBezTo>
                    <a:pt x="6858" y="3705494"/>
                    <a:pt x="12573" y="3651138"/>
                    <a:pt x="6858" y="3597797"/>
                  </a:cubicBezTo>
                  <a:cubicBezTo>
                    <a:pt x="889" y="3541918"/>
                    <a:pt x="6858" y="3509659"/>
                    <a:pt x="6858" y="3509659"/>
                  </a:cubicBezTo>
                  <a:lnTo>
                    <a:pt x="6858" y="1281167"/>
                  </a:lnTo>
                  <a:cubicBezTo>
                    <a:pt x="6858" y="1281167"/>
                    <a:pt x="889" y="825235"/>
                    <a:pt x="6858" y="769112"/>
                  </a:cubicBezTo>
                  <a:cubicBezTo>
                    <a:pt x="12827" y="723519"/>
                    <a:pt x="13081" y="726948"/>
                    <a:pt x="19050" y="680466"/>
                  </a:cubicBezTo>
                  <a:lnTo>
                    <a:pt x="17272" y="429260"/>
                  </a:lnTo>
                  <a:cubicBezTo>
                    <a:pt x="17272" y="429260"/>
                    <a:pt x="108585" y="417576"/>
                    <a:pt x="195961" y="425450"/>
                  </a:cubicBezTo>
                  <a:cubicBezTo>
                    <a:pt x="283337" y="433324"/>
                    <a:pt x="266954" y="417576"/>
                    <a:pt x="309372" y="423037"/>
                  </a:cubicBezTo>
                  <a:cubicBezTo>
                    <a:pt x="351790" y="428498"/>
                    <a:pt x="395351" y="421259"/>
                    <a:pt x="395351" y="421259"/>
                  </a:cubicBezTo>
                  <a:lnTo>
                    <a:pt x="5831644" y="405765"/>
                  </a:lnTo>
                  <a:cubicBezTo>
                    <a:pt x="5831644" y="405765"/>
                    <a:pt x="5884095" y="407924"/>
                    <a:pt x="5924226" y="403860"/>
                  </a:cubicBezTo>
                  <a:cubicBezTo>
                    <a:pt x="5964358" y="399796"/>
                    <a:pt x="6018969" y="392303"/>
                    <a:pt x="6018969" y="392303"/>
                  </a:cubicBezTo>
                  <a:cubicBezTo>
                    <a:pt x="6018969" y="392303"/>
                    <a:pt x="6042464" y="398145"/>
                    <a:pt x="6078786" y="400558"/>
                  </a:cubicBezTo>
                  <a:cubicBezTo>
                    <a:pt x="6115234" y="402971"/>
                    <a:pt x="6162479" y="398780"/>
                    <a:pt x="6162479" y="398780"/>
                  </a:cubicBezTo>
                  <a:lnTo>
                    <a:pt x="6204770" y="467614"/>
                  </a:lnTo>
                  <a:lnTo>
                    <a:pt x="6214549" y="572135"/>
                  </a:lnTo>
                  <a:lnTo>
                    <a:pt x="6220645" y="571881"/>
                  </a:lnTo>
                  <a:lnTo>
                    <a:pt x="6220645" y="3515375"/>
                  </a:lnTo>
                  <a:cubicBezTo>
                    <a:pt x="6220645" y="3515375"/>
                    <a:pt x="6214676" y="3551951"/>
                    <a:pt x="6220645" y="3598051"/>
                  </a:cubicBezTo>
                  <a:cubicBezTo>
                    <a:pt x="6226614" y="3644152"/>
                    <a:pt x="6208452" y="3683522"/>
                    <a:pt x="6208452" y="3683522"/>
                  </a:cubicBezTo>
                  <a:close/>
                  <a:moveTo>
                    <a:pt x="352171" y="346329"/>
                  </a:moveTo>
                  <a:lnTo>
                    <a:pt x="5866061" y="351917"/>
                  </a:lnTo>
                  <a:cubicBezTo>
                    <a:pt x="6047544" y="353187"/>
                    <a:pt x="6218232" y="294259"/>
                    <a:pt x="6218232" y="229870"/>
                  </a:cubicBezTo>
                  <a:cubicBezTo>
                    <a:pt x="6218232" y="74803"/>
                    <a:pt x="6114981" y="64643"/>
                    <a:pt x="5939213" y="23114"/>
                  </a:cubicBezTo>
                  <a:lnTo>
                    <a:pt x="5663623" y="3302"/>
                  </a:lnTo>
                  <a:lnTo>
                    <a:pt x="478282" y="0"/>
                  </a:lnTo>
                  <a:lnTo>
                    <a:pt x="302133" y="6858"/>
                  </a:lnTo>
                  <a:cubicBezTo>
                    <a:pt x="102362" y="37719"/>
                    <a:pt x="5842" y="63246"/>
                    <a:pt x="25654" y="209169"/>
                  </a:cubicBezTo>
                  <a:cubicBezTo>
                    <a:pt x="37973" y="299847"/>
                    <a:pt x="170688" y="345059"/>
                    <a:pt x="352171" y="346329"/>
                  </a:cubicBezTo>
                  <a:close/>
                  <a:moveTo>
                    <a:pt x="5866061" y="3903868"/>
                  </a:moveTo>
                  <a:lnTo>
                    <a:pt x="352171" y="3898279"/>
                  </a:lnTo>
                  <a:cubicBezTo>
                    <a:pt x="170688" y="3897009"/>
                    <a:pt x="0" y="3955938"/>
                    <a:pt x="0" y="4020327"/>
                  </a:cubicBezTo>
                  <a:cubicBezTo>
                    <a:pt x="0" y="4175394"/>
                    <a:pt x="103251" y="4185553"/>
                    <a:pt x="279019" y="4227083"/>
                  </a:cubicBezTo>
                  <a:lnTo>
                    <a:pt x="554609" y="4246895"/>
                  </a:lnTo>
                  <a:lnTo>
                    <a:pt x="5739950" y="4250196"/>
                  </a:lnTo>
                  <a:lnTo>
                    <a:pt x="5916099" y="4243339"/>
                  </a:lnTo>
                  <a:cubicBezTo>
                    <a:pt x="6115869" y="4212478"/>
                    <a:pt x="6212389" y="4186951"/>
                    <a:pt x="6192577" y="4040901"/>
                  </a:cubicBezTo>
                  <a:cubicBezTo>
                    <a:pt x="6180258" y="3950222"/>
                    <a:pt x="6047544" y="3905010"/>
                    <a:pt x="5866061" y="3903740"/>
                  </a:cubicBezTo>
                  <a:close/>
                </a:path>
              </a:pathLst>
            </a:custGeom>
            <a:solidFill>
              <a:srgbClr val="F7F8F3"/>
            </a:solidFill>
          </p:spPr>
        </p:sp>
      </p:grpSp>
      <p:sp>
        <p:nvSpPr>
          <p:cNvPr name="Freeform 4" id="4"/>
          <p:cNvSpPr/>
          <p:nvPr/>
        </p:nvSpPr>
        <p:spPr>
          <a:xfrm flipH="false" flipV="false" rot="0">
            <a:off x="2660300" y="5143500"/>
            <a:ext cx="1804675" cy="1188830"/>
          </a:xfrm>
          <a:custGeom>
            <a:avLst/>
            <a:gdLst/>
            <a:ahLst/>
            <a:cxnLst/>
            <a:rect r="r" b="b" t="t" l="l"/>
            <a:pathLst>
              <a:path h="1188830" w="1804675">
                <a:moveTo>
                  <a:pt x="0" y="0"/>
                </a:moveTo>
                <a:lnTo>
                  <a:pt x="1804675" y="0"/>
                </a:lnTo>
                <a:lnTo>
                  <a:pt x="1804675" y="1188830"/>
                </a:lnTo>
                <a:lnTo>
                  <a:pt x="0" y="11888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920866" y="5143500"/>
            <a:ext cx="2441599" cy="1138395"/>
          </a:xfrm>
          <a:custGeom>
            <a:avLst/>
            <a:gdLst/>
            <a:ahLst/>
            <a:cxnLst/>
            <a:rect r="r" b="b" t="t" l="l"/>
            <a:pathLst>
              <a:path h="1138395" w="2441599">
                <a:moveTo>
                  <a:pt x="0" y="0"/>
                </a:moveTo>
                <a:lnTo>
                  <a:pt x="2441599" y="0"/>
                </a:lnTo>
                <a:lnTo>
                  <a:pt x="2441599" y="1138395"/>
                </a:lnTo>
                <a:lnTo>
                  <a:pt x="0" y="11383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3820040" y="4739477"/>
            <a:ext cx="1602870" cy="1592852"/>
          </a:xfrm>
          <a:custGeom>
            <a:avLst/>
            <a:gdLst/>
            <a:ahLst/>
            <a:cxnLst/>
            <a:rect r="r" b="b" t="t" l="l"/>
            <a:pathLst>
              <a:path h="1592852" w="1602870">
                <a:moveTo>
                  <a:pt x="0" y="0"/>
                </a:moveTo>
                <a:lnTo>
                  <a:pt x="1602870" y="0"/>
                </a:lnTo>
                <a:lnTo>
                  <a:pt x="1602870" y="1592853"/>
                </a:lnTo>
                <a:lnTo>
                  <a:pt x="0" y="15928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605520" y="2278766"/>
            <a:ext cx="15076961" cy="1476434"/>
          </a:xfrm>
          <a:prstGeom prst="rect">
            <a:avLst/>
          </a:prstGeom>
        </p:spPr>
        <p:txBody>
          <a:bodyPr anchor="t" rtlCol="false" tIns="0" lIns="0" bIns="0" rIns="0">
            <a:spAutoFit/>
          </a:bodyPr>
          <a:lstStyle/>
          <a:p>
            <a:pPr algn="ctr">
              <a:lnSpc>
                <a:spcPts val="4800"/>
              </a:lnSpc>
            </a:pPr>
            <a:r>
              <a:rPr lang="en-US" sz="6001">
                <a:solidFill>
                  <a:srgbClr val="2B2B2B"/>
                </a:solidFill>
                <a:latin typeface="Agrandir Bold"/>
              </a:rPr>
              <a:t>Efectele globalizarii asupra structurii si dinamicii pietei muncii din Romania</a:t>
            </a:r>
          </a:p>
        </p:txBody>
      </p:sp>
      <p:sp>
        <p:nvSpPr>
          <p:cNvPr name="TextBox 8" id="8"/>
          <p:cNvSpPr txBox="true"/>
          <p:nvPr/>
        </p:nvSpPr>
        <p:spPr>
          <a:xfrm rot="0">
            <a:off x="1322039" y="6582001"/>
            <a:ext cx="4882573" cy="800100"/>
          </a:xfrm>
          <a:prstGeom prst="rect">
            <a:avLst/>
          </a:prstGeom>
        </p:spPr>
        <p:txBody>
          <a:bodyPr anchor="t" rtlCol="false" tIns="0" lIns="0" bIns="0" rIns="0">
            <a:spAutoFit/>
          </a:bodyPr>
          <a:lstStyle/>
          <a:p>
            <a:pPr algn="ctr">
              <a:lnSpc>
                <a:spcPts val="2880"/>
              </a:lnSpc>
            </a:pPr>
            <a:r>
              <a:rPr lang="en-US" sz="2400">
                <a:solidFill>
                  <a:srgbClr val="2B2B2B"/>
                </a:solidFill>
                <a:latin typeface="Agrandir Bold"/>
              </a:rPr>
              <a:t>Reducerea reglementărilor guvernamentale</a:t>
            </a:r>
          </a:p>
        </p:txBody>
      </p:sp>
      <p:sp>
        <p:nvSpPr>
          <p:cNvPr name="TextBox 9" id="9"/>
          <p:cNvSpPr txBox="true"/>
          <p:nvPr/>
        </p:nvSpPr>
        <p:spPr>
          <a:xfrm rot="0">
            <a:off x="12081340" y="6760588"/>
            <a:ext cx="4882573" cy="2419350"/>
          </a:xfrm>
          <a:prstGeom prst="rect">
            <a:avLst/>
          </a:prstGeom>
        </p:spPr>
        <p:txBody>
          <a:bodyPr anchor="t" rtlCol="false" tIns="0" lIns="0" bIns="0" rIns="0">
            <a:spAutoFit/>
          </a:bodyPr>
          <a:lstStyle/>
          <a:p>
            <a:pPr algn="ctr">
              <a:lnSpc>
                <a:spcPts val="3128"/>
              </a:lnSpc>
            </a:pPr>
            <a:r>
              <a:rPr lang="en-US" sz="2607">
                <a:solidFill>
                  <a:srgbClr val="2B2B2B"/>
                </a:solidFill>
                <a:latin typeface="Agrandir"/>
              </a:rPr>
              <a:t>Multe companii</a:t>
            </a:r>
            <a:r>
              <a:rPr lang="en-US" sz="2607">
                <a:solidFill>
                  <a:srgbClr val="2B2B2B"/>
                </a:solidFill>
                <a:latin typeface="Agrandir Bold"/>
              </a:rPr>
              <a:t> și-au mutat operațiunile în țări cu costuri mai mici ale forței de muncă</a:t>
            </a:r>
            <a:r>
              <a:rPr lang="en-US" sz="2607">
                <a:solidFill>
                  <a:srgbClr val="2B2B2B"/>
                </a:solidFill>
                <a:latin typeface="Agrandir"/>
              </a:rPr>
              <a:t>, generând off-shoring și creșterea ocupării în aceste țări</a:t>
            </a:r>
          </a:p>
        </p:txBody>
      </p:sp>
      <p:sp>
        <p:nvSpPr>
          <p:cNvPr name="TextBox 10" id="10"/>
          <p:cNvSpPr txBox="true"/>
          <p:nvPr/>
        </p:nvSpPr>
        <p:spPr>
          <a:xfrm rot="0">
            <a:off x="6644810" y="6760588"/>
            <a:ext cx="4998380" cy="2076450"/>
          </a:xfrm>
          <a:prstGeom prst="rect">
            <a:avLst/>
          </a:prstGeom>
        </p:spPr>
        <p:txBody>
          <a:bodyPr anchor="t" rtlCol="false" tIns="0" lIns="0" bIns="0" rIns="0">
            <a:spAutoFit/>
          </a:bodyPr>
          <a:lstStyle/>
          <a:p>
            <a:pPr algn="ctr">
              <a:lnSpc>
                <a:spcPts val="3192"/>
              </a:lnSpc>
            </a:pPr>
            <a:r>
              <a:rPr lang="en-US" sz="2660">
                <a:solidFill>
                  <a:srgbClr val="2B2B2B"/>
                </a:solidFill>
                <a:latin typeface="Agrandir Bold"/>
              </a:rPr>
              <a:t>Migrația</a:t>
            </a:r>
            <a:r>
              <a:rPr lang="en-US" sz="2660">
                <a:solidFill>
                  <a:srgbClr val="2B2B2B"/>
                </a:solidFill>
                <a:latin typeface="Agrandir"/>
              </a:rPr>
              <a:t> </a:t>
            </a:r>
            <a:r>
              <a:rPr lang="en-US" sz="2660">
                <a:solidFill>
                  <a:srgbClr val="2B2B2B"/>
                </a:solidFill>
                <a:latin typeface="Agrandir Bold"/>
              </a:rPr>
              <a:t>muncitorilor</a:t>
            </a:r>
            <a:r>
              <a:rPr lang="en-US" sz="2660">
                <a:solidFill>
                  <a:srgbClr val="2B2B2B"/>
                </a:solidFill>
                <a:latin typeface="Agrandir"/>
              </a:rPr>
              <a:t> a crescut, atât pentru cadrele înalt calificate, cât și pentru muncitorii simpli, în special în sectorul serviciilor</a:t>
            </a:r>
          </a:p>
        </p:txBody>
      </p:sp>
      <p:sp>
        <p:nvSpPr>
          <p:cNvPr name="TextBox 11" id="11"/>
          <p:cNvSpPr txBox="true"/>
          <p:nvPr/>
        </p:nvSpPr>
        <p:spPr>
          <a:xfrm rot="0">
            <a:off x="1322039" y="7284463"/>
            <a:ext cx="4882573" cy="1552575"/>
          </a:xfrm>
          <a:prstGeom prst="rect">
            <a:avLst/>
          </a:prstGeom>
        </p:spPr>
        <p:txBody>
          <a:bodyPr anchor="t" rtlCol="false" tIns="0" lIns="0" bIns="0" rIns="0">
            <a:spAutoFit/>
          </a:bodyPr>
          <a:lstStyle/>
          <a:p>
            <a:pPr algn="ctr">
              <a:lnSpc>
                <a:spcPts val="2930"/>
              </a:lnSpc>
            </a:pPr>
            <a:r>
              <a:rPr lang="en-US" sz="2442">
                <a:solidFill>
                  <a:srgbClr val="2B2B2B"/>
                </a:solidFill>
                <a:latin typeface="Agrandir"/>
              </a:rPr>
              <a:t> a oferit angajatorilor mai multă libertate în stabilirea standardelor de muncă și a salariilor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5A867E"/>
        </a:solidFill>
      </p:bgPr>
    </p:bg>
    <p:spTree>
      <p:nvGrpSpPr>
        <p:cNvPr id="1" name=""/>
        <p:cNvGrpSpPr/>
        <p:nvPr/>
      </p:nvGrpSpPr>
      <p:grpSpPr>
        <a:xfrm>
          <a:off x="0" y="0"/>
          <a:ext cx="0" cy="0"/>
          <a:chOff x="0" y="0"/>
          <a:chExt cx="0" cy="0"/>
        </a:xfrm>
      </p:grpSpPr>
      <p:grpSp>
        <p:nvGrpSpPr>
          <p:cNvPr name="Group 2" id="2"/>
          <p:cNvGrpSpPr/>
          <p:nvPr/>
        </p:nvGrpSpPr>
        <p:grpSpPr>
          <a:xfrm rot="0">
            <a:off x="1028700" y="565512"/>
            <a:ext cx="16230600" cy="11088150"/>
            <a:chOff x="0" y="0"/>
            <a:chExt cx="6221534" cy="4250323"/>
          </a:xfrm>
        </p:grpSpPr>
        <p:sp>
          <p:nvSpPr>
            <p:cNvPr name="Freeform 3" id="3"/>
            <p:cNvSpPr/>
            <p:nvPr/>
          </p:nvSpPr>
          <p:spPr>
            <a:xfrm flipH="false" flipV="false" rot="0">
              <a:off x="0" y="0"/>
              <a:ext cx="6226614" cy="4250196"/>
            </a:xfrm>
            <a:custGeom>
              <a:avLst/>
              <a:gdLst/>
              <a:ahLst/>
              <a:cxnLst/>
              <a:rect r="r" b="b" t="t" l="l"/>
              <a:pathLst>
                <a:path h="4250196" w="6226614">
                  <a:moveTo>
                    <a:pt x="6208199" y="3683269"/>
                  </a:moveTo>
                  <a:lnTo>
                    <a:pt x="6220390" y="3834779"/>
                  </a:lnTo>
                  <a:lnTo>
                    <a:pt x="6109901" y="3825001"/>
                  </a:lnTo>
                  <a:lnTo>
                    <a:pt x="6009951" y="3834779"/>
                  </a:lnTo>
                  <a:lnTo>
                    <a:pt x="5929307" y="3825001"/>
                  </a:lnTo>
                  <a:lnTo>
                    <a:pt x="5824277" y="3834779"/>
                  </a:lnTo>
                  <a:lnTo>
                    <a:pt x="449961" y="3834779"/>
                  </a:lnTo>
                  <a:lnTo>
                    <a:pt x="326263" y="3854338"/>
                  </a:lnTo>
                  <a:lnTo>
                    <a:pt x="219202" y="3844558"/>
                  </a:lnTo>
                  <a:lnTo>
                    <a:pt x="151003" y="3834779"/>
                  </a:lnTo>
                  <a:lnTo>
                    <a:pt x="6858" y="3834779"/>
                  </a:lnTo>
                  <a:lnTo>
                    <a:pt x="6858" y="3705494"/>
                  </a:lnTo>
                  <a:cubicBezTo>
                    <a:pt x="6858" y="3705494"/>
                    <a:pt x="12573" y="3651138"/>
                    <a:pt x="6858" y="3597797"/>
                  </a:cubicBezTo>
                  <a:cubicBezTo>
                    <a:pt x="889" y="3541918"/>
                    <a:pt x="6858" y="3509659"/>
                    <a:pt x="6858" y="3509659"/>
                  </a:cubicBezTo>
                  <a:lnTo>
                    <a:pt x="6858" y="1281167"/>
                  </a:lnTo>
                  <a:cubicBezTo>
                    <a:pt x="6858" y="1281167"/>
                    <a:pt x="889" y="825235"/>
                    <a:pt x="6858" y="769112"/>
                  </a:cubicBezTo>
                  <a:cubicBezTo>
                    <a:pt x="12827" y="723519"/>
                    <a:pt x="13081" y="726948"/>
                    <a:pt x="19050" y="680466"/>
                  </a:cubicBezTo>
                  <a:lnTo>
                    <a:pt x="17272" y="429260"/>
                  </a:lnTo>
                  <a:cubicBezTo>
                    <a:pt x="17272" y="429260"/>
                    <a:pt x="108585" y="417576"/>
                    <a:pt x="195961" y="425450"/>
                  </a:cubicBezTo>
                  <a:cubicBezTo>
                    <a:pt x="283337" y="433324"/>
                    <a:pt x="266954" y="417576"/>
                    <a:pt x="309372" y="423037"/>
                  </a:cubicBezTo>
                  <a:cubicBezTo>
                    <a:pt x="351790" y="428498"/>
                    <a:pt x="395351" y="421259"/>
                    <a:pt x="395351" y="421259"/>
                  </a:cubicBezTo>
                  <a:lnTo>
                    <a:pt x="5831644" y="405765"/>
                  </a:lnTo>
                  <a:cubicBezTo>
                    <a:pt x="5831644" y="405765"/>
                    <a:pt x="5884095" y="407924"/>
                    <a:pt x="5924226" y="403860"/>
                  </a:cubicBezTo>
                  <a:cubicBezTo>
                    <a:pt x="5964358" y="399796"/>
                    <a:pt x="6018969" y="392303"/>
                    <a:pt x="6018969" y="392303"/>
                  </a:cubicBezTo>
                  <a:cubicBezTo>
                    <a:pt x="6018969" y="392303"/>
                    <a:pt x="6042464" y="398145"/>
                    <a:pt x="6078786" y="400558"/>
                  </a:cubicBezTo>
                  <a:cubicBezTo>
                    <a:pt x="6115234" y="402971"/>
                    <a:pt x="6162479" y="398780"/>
                    <a:pt x="6162479" y="398780"/>
                  </a:cubicBezTo>
                  <a:lnTo>
                    <a:pt x="6204770" y="467614"/>
                  </a:lnTo>
                  <a:lnTo>
                    <a:pt x="6214549" y="572135"/>
                  </a:lnTo>
                  <a:lnTo>
                    <a:pt x="6220645" y="571881"/>
                  </a:lnTo>
                  <a:lnTo>
                    <a:pt x="6220645" y="3515375"/>
                  </a:lnTo>
                  <a:cubicBezTo>
                    <a:pt x="6220645" y="3515375"/>
                    <a:pt x="6214676" y="3551951"/>
                    <a:pt x="6220645" y="3598051"/>
                  </a:cubicBezTo>
                  <a:cubicBezTo>
                    <a:pt x="6226614" y="3644152"/>
                    <a:pt x="6208452" y="3683522"/>
                    <a:pt x="6208452" y="3683522"/>
                  </a:cubicBezTo>
                  <a:close/>
                  <a:moveTo>
                    <a:pt x="352171" y="346329"/>
                  </a:moveTo>
                  <a:lnTo>
                    <a:pt x="5866061" y="351917"/>
                  </a:lnTo>
                  <a:cubicBezTo>
                    <a:pt x="6047544" y="353187"/>
                    <a:pt x="6218232" y="294259"/>
                    <a:pt x="6218232" y="229870"/>
                  </a:cubicBezTo>
                  <a:cubicBezTo>
                    <a:pt x="6218232" y="74803"/>
                    <a:pt x="6114981" y="64643"/>
                    <a:pt x="5939213" y="23114"/>
                  </a:cubicBezTo>
                  <a:lnTo>
                    <a:pt x="5663623" y="3302"/>
                  </a:lnTo>
                  <a:lnTo>
                    <a:pt x="478282" y="0"/>
                  </a:lnTo>
                  <a:lnTo>
                    <a:pt x="302133" y="6858"/>
                  </a:lnTo>
                  <a:cubicBezTo>
                    <a:pt x="102362" y="37719"/>
                    <a:pt x="5842" y="63246"/>
                    <a:pt x="25654" y="209169"/>
                  </a:cubicBezTo>
                  <a:cubicBezTo>
                    <a:pt x="37973" y="299847"/>
                    <a:pt x="170688" y="345059"/>
                    <a:pt x="352171" y="346329"/>
                  </a:cubicBezTo>
                  <a:close/>
                  <a:moveTo>
                    <a:pt x="5866061" y="3903868"/>
                  </a:moveTo>
                  <a:lnTo>
                    <a:pt x="352171" y="3898279"/>
                  </a:lnTo>
                  <a:cubicBezTo>
                    <a:pt x="170688" y="3897009"/>
                    <a:pt x="0" y="3955938"/>
                    <a:pt x="0" y="4020327"/>
                  </a:cubicBezTo>
                  <a:cubicBezTo>
                    <a:pt x="0" y="4175394"/>
                    <a:pt x="103251" y="4185553"/>
                    <a:pt x="279019" y="4227083"/>
                  </a:cubicBezTo>
                  <a:lnTo>
                    <a:pt x="554609" y="4246895"/>
                  </a:lnTo>
                  <a:lnTo>
                    <a:pt x="5739950" y="4250196"/>
                  </a:lnTo>
                  <a:lnTo>
                    <a:pt x="5916099" y="4243339"/>
                  </a:lnTo>
                  <a:cubicBezTo>
                    <a:pt x="6115869" y="4212478"/>
                    <a:pt x="6212389" y="4186951"/>
                    <a:pt x="6192577" y="4040901"/>
                  </a:cubicBezTo>
                  <a:cubicBezTo>
                    <a:pt x="6180258" y="3950222"/>
                    <a:pt x="6047544" y="3905010"/>
                    <a:pt x="5866061" y="3903740"/>
                  </a:cubicBezTo>
                  <a:close/>
                </a:path>
              </a:pathLst>
            </a:custGeom>
            <a:solidFill>
              <a:srgbClr val="F7F8F3"/>
            </a:solidFill>
          </p:spPr>
        </p:sp>
      </p:grpSp>
      <p:sp>
        <p:nvSpPr>
          <p:cNvPr name="Freeform 4" id="4"/>
          <p:cNvSpPr/>
          <p:nvPr/>
        </p:nvSpPr>
        <p:spPr>
          <a:xfrm flipH="false" flipV="false" rot="0">
            <a:off x="2923700" y="4960223"/>
            <a:ext cx="1539591" cy="1504950"/>
          </a:xfrm>
          <a:custGeom>
            <a:avLst/>
            <a:gdLst/>
            <a:ahLst/>
            <a:cxnLst/>
            <a:rect r="r" b="b" t="t" l="l"/>
            <a:pathLst>
              <a:path h="1504950" w="1539591">
                <a:moveTo>
                  <a:pt x="0" y="0"/>
                </a:moveTo>
                <a:lnTo>
                  <a:pt x="1539591" y="0"/>
                </a:lnTo>
                <a:lnTo>
                  <a:pt x="1539591" y="1504950"/>
                </a:lnTo>
                <a:lnTo>
                  <a:pt x="0" y="15049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573207" y="4903561"/>
            <a:ext cx="1483531" cy="1561612"/>
          </a:xfrm>
          <a:custGeom>
            <a:avLst/>
            <a:gdLst/>
            <a:ahLst/>
            <a:cxnLst/>
            <a:rect r="r" b="b" t="t" l="l"/>
            <a:pathLst>
              <a:path h="1561612" w="1483531">
                <a:moveTo>
                  <a:pt x="0" y="0"/>
                </a:moveTo>
                <a:lnTo>
                  <a:pt x="1483531" y="0"/>
                </a:lnTo>
                <a:lnTo>
                  <a:pt x="1483531" y="1561612"/>
                </a:lnTo>
                <a:lnTo>
                  <a:pt x="0" y="15616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3586766" y="4960223"/>
            <a:ext cx="1615187" cy="1586922"/>
          </a:xfrm>
          <a:custGeom>
            <a:avLst/>
            <a:gdLst/>
            <a:ahLst/>
            <a:cxnLst/>
            <a:rect r="r" b="b" t="t" l="l"/>
            <a:pathLst>
              <a:path h="1586922" w="1615187">
                <a:moveTo>
                  <a:pt x="0" y="0"/>
                </a:moveTo>
                <a:lnTo>
                  <a:pt x="1615187" y="0"/>
                </a:lnTo>
                <a:lnTo>
                  <a:pt x="1615187" y="1586921"/>
                </a:lnTo>
                <a:lnTo>
                  <a:pt x="0" y="15869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605520" y="2278766"/>
            <a:ext cx="15076961" cy="1476434"/>
          </a:xfrm>
          <a:prstGeom prst="rect">
            <a:avLst/>
          </a:prstGeom>
        </p:spPr>
        <p:txBody>
          <a:bodyPr anchor="t" rtlCol="false" tIns="0" lIns="0" bIns="0" rIns="0">
            <a:spAutoFit/>
          </a:bodyPr>
          <a:lstStyle/>
          <a:p>
            <a:pPr algn="ctr">
              <a:lnSpc>
                <a:spcPts val="4800"/>
              </a:lnSpc>
            </a:pPr>
            <a:r>
              <a:rPr lang="en-US" sz="6001">
                <a:solidFill>
                  <a:srgbClr val="2B2B2B"/>
                </a:solidFill>
                <a:latin typeface="Agrandir Bold"/>
              </a:rPr>
              <a:t>Efectele globalizarii asupra structurii si dinamicii pietei muncii din Romania</a:t>
            </a:r>
          </a:p>
        </p:txBody>
      </p:sp>
      <p:sp>
        <p:nvSpPr>
          <p:cNvPr name="TextBox 8" id="8"/>
          <p:cNvSpPr txBox="true"/>
          <p:nvPr/>
        </p:nvSpPr>
        <p:spPr>
          <a:xfrm rot="0">
            <a:off x="11824806" y="6760588"/>
            <a:ext cx="5139107" cy="3200400"/>
          </a:xfrm>
          <a:prstGeom prst="rect">
            <a:avLst/>
          </a:prstGeom>
        </p:spPr>
        <p:txBody>
          <a:bodyPr anchor="t" rtlCol="false" tIns="0" lIns="0" bIns="0" rIns="0">
            <a:spAutoFit/>
          </a:bodyPr>
          <a:lstStyle/>
          <a:p>
            <a:pPr algn="ctr">
              <a:lnSpc>
                <a:spcPts val="3128"/>
              </a:lnSpc>
            </a:pPr>
            <a:r>
              <a:rPr lang="en-US" sz="2607">
                <a:solidFill>
                  <a:srgbClr val="2B2B2B"/>
                </a:solidFill>
                <a:latin typeface="Agrandir"/>
              </a:rPr>
              <a:t>Globalizarea a influențat structura ocupării forței de muncă în România, </a:t>
            </a:r>
            <a:r>
              <a:rPr lang="en-US" sz="2607">
                <a:solidFill>
                  <a:srgbClr val="2B2B2B"/>
                </a:solidFill>
                <a:latin typeface="Agrandir Bold"/>
              </a:rPr>
              <a:t>crescând sectorul serviciilor și reducând dependența de agricultură și industrie</a:t>
            </a:r>
            <a:r>
              <a:rPr lang="en-US" sz="2607">
                <a:solidFill>
                  <a:srgbClr val="2B2B2B"/>
                </a:solidFill>
                <a:latin typeface="Agrandir"/>
              </a:rPr>
              <a:t>, și a încurajat ocupațiile specializate și tehnologice</a:t>
            </a:r>
          </a:p>
        </p:txBody>
      </p:sp>
      <p:sp>
        <p:nvSpPr>
          <p:cNvPr name="TextBox 9" id="9"/>
          <p:cNvSpPr txBox="true"/>
          <p:nvPr/>
        </p:nvSpPr>
        <p:spPr>
          <a:xfrm rot="0">
            <a:off x="6644810" y="6760588"/>
            <a:ext cx="4998380" cy="2076450"/>
          </a:xfrm>
          <a:prstGeom prst="rect">
            <a:avLst/>
          </a:prstGeom>
        </p:spPr>
        <p:txBody>
          <a:bodyPr anchor="t" rtlCol="false" tIns="0" lIns="0" bIns="0" rIns="0">
            <a:spAutoFit/>
          </a:bodyPr>
          <a:lstStyle/>
          <a:p>
            <a:pPr algn="ctr">
              <a:lnSpc>
                <a:spcPts val="3192"/>
              </a:lnSpc>
            </a:pPr>
            <a:r>
              <a:rPr lang="en-US" sz="2660">
                <a:solidFill>
                  <a:srgbClr val="2B2B2B"/>
                </a:solidFill>
                <a:latin typeface="Agrandir"/>
              </a:rPr>
              <a:t>Nivelul ridicat al șomajului și cererea de forță de muncă au dus la </a:t>
            </a:r>
            <a:r>
              <a:rPr lang="en-US" sz="2660">
                <a:solidFill>
                  <a:srgbClr val="2B2B2B"/>
                </a:solidFill>
                <a:latin typeface="Agrandir Bold"/>
              </a:rPr>
              <a:t>forme nestandard de ocupare</a:t>
            </a:r>
            <a:r>
              <a:rPr lang="en-US" sz="2660">
                <a:solidFill>
                  <a:srgbClr val="2B2B2B"/>
                </a:solidFill>
                <a:latin typeface="Agrandir"/>
              </a:rPr>
              <a:t>, precum contractele de scurtă durată</a:t>
            </a:r>
          </a:p>
        </p:txBody>
      </p:sp>
      <p:sp>
        <p:nvSpPr>
          <p:cNvPr name="TextBox 10" id="10"/>
          <p:cNvSpPr txBox="true"/>
          <p:nvPr/>
        </p:nvSpPr>
        <p:spPr>
          <a:xfrm rot="0">
            <a:off x="1324087" y="6770113"/>
            <a:ext cx="4882573" cy="2667000"/>
          </a:xfrm>
          <a:prstGeom prst="rect">
            <a:avLst/>
          </a:prstGeom>
        </p:spPr>
        <p:txBody>
          <a:bodyPr anchor="t" rtlCol="false" tIns="0" lIns="0" bIns="0" rIns="0">
            <a:spAutoFit/>
          </a:bodyPr>
          <a:lstStyle/>
          <a:p>
            <a:pPr algn="ctr">
              <a:lnSpc>
                <a:spcPts val="2930"/>
              </a:lnSpc>
            </a:pPr>
            <a:r>
              <a:rPr lang="en-US" sz="2442">
                <a:solidFill>
                  <a:srgbClr val="2B2B2B"/>
                </a:solidFill>
                <a:latin typeface="Agrandir"/>
              </a:rPr>
              <a:t> Criticii globalizării condamnă relocarea afacerilor în țări cu forță de muncă ieftină, dar recunosc beneficiile </a:t>
            </a:r>
            <a:r>
              <a:rPr lang="en-US" sz="2442">
                <a:solidFill>
                  <a:srgbClr val="2B2B2B"/>
                </a:solidFill>
                <a:latin typeface="Agrandir Bold"/>
              </a:rPr>
              <a:t>creșterii competențelor tehnologice și lingvistice și scăderii prețurilor la produse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DAGFtETSFqs</dc:identifier>
  <dcterms:modified xsi:type="dcterms:W3CDTF">2011-08-01T06:04:30Z</dcterms:modified>
  <cp:revision>1</cp:revision>
  <dc:title>Introduction to</dc:title>
</cp:coreProperties>
</file>